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11" r:id="rId2"/>
    <p:sldId id="437" r:id="rId3"/>
    <p:sldId id="435" r:id="rId4"/>
    <p:sldId id="489" r:id="rId5"/>
    <p:sldId id="491" r:id="rId6"/>
    <p:sldId id="621" r:id="rId7"/>
    <p:sldId id="422" r:id="rId8"/>
    <p:sldId id="535" r:id="rId9"/>
    <p:sldId id="361" r:id="rId10"/>
    <p:sldId id="439" r:id="rId11"/>
    <p:sldId id="261" r:id="rId12"/>
    <p:sldId id="262" r:id="rId13"/>
    <p:sldId id="620" r:id="rId14"/>
    <p:sldId id="473" r:id="rId15"/>
    <p:sldId id="411" r:id="rId16"/>
    <p:sldId id="606" r:id="rId17"/>
    <p:sldId id="540" r:id="rId18"/>
    <p:sldId id="378" r:id="rId19"/>
    <p:sldId id="397" r:id="rId20"/>
    <p:sldId id="619" r:id="rId21"/>
    <p:sldId id="623" r:id="rId22"/>
    <p:sldId id="624" r:id="rId23"/>
    <p:sldId id="622" r:id="rId24"/>
    <p:sldId id="627" r:id="rId25"/>
    <p:sldId id="625" r:id="rId26"/>
    <p:sldId id="626" r:id="rId27"/>
    <p:sldId id="614" r:id="rId28"/>
    <p:sldId id="616" r:id="rId29"/>
    <p:sldId id="611" r:id="rId30"/>
    <p:sldId id="618" r:id="rId31"/>
    <p:sldId id="49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BC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86" autoAdjust="0"/>
    <p:restoredTop sz="79475" autoAdjust="0"/>
  </p:normalViewPr>
  <p:slideViewPr>
    <p:cSldViewPr snapToGrid="0">
      <p:cViewPr varScale="1">
        <p:scale>
          <a:sx n="50" d="100"/>
          <a:sy n="50" d="100"/>
        </p:scale>
        <p:origin x="132" y="36"/>
      </p:cViewPr>
      <p:guideLst>
        <p:guide orient="horz" pos="2160"/>
        <p:guide pos="3840"/>
      </p:guideLst>
    </p:cSldViewPr>
  </p:slideViewPr>
  <p:outlineViewPr>
    <p:cViewPr>
      <p:scale>
        <a:sx n="33" d="100"/>
        <a:sy n="33" d="100"/>
      </p:scale>
      <p:origin x="0" y="1352"/>
    </p:cViewPr>
  </p:outlineViewPr>
  <p:notesTextViewPr>
    <p:cViewPr>
      <p:scale>
        <a:sx n="1" d="1"/>
        <a:sy n="1" d="1"/>
      </p:scale>
      <p:origin x="0" y="0"/>
    </p:cViewPr>
  </p:notesTextViewPr>
  <p:notesViewPr>
    <p:cSldViewPr snapToGrid="0">
      <p:cViewPr varScale="1">
        <p:scale>
          <a:sx n="88" d="100"/>
          <a:sy n="88" d="100"/>
        </p:scale>
        <p:origin x="296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0070C0"/>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C303-49D7-90BB-B8B7FD8FB959}"/>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3-C303-49D7-90BB-B8B7FD8FB959}"/>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5-C303-49D7-90BB-B8B7FD8FB959}"/>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7-C303-49D7-90BB-B8B7FD8FB959}"/>
              </c:ext>
            </c:extLst>
          </c:dPt>
          <c:dPt>
            <c:idx val="13"/>
            <c:invertIfNegative val="0"/>
            <c:bubble3D val="0"/>
            <c:spPr>
              <a:solidFill>
                <a:srgbClr val="DE8400"/>
              </a:solidFill>
              <a:ln>
                <a:noFill/>
              </a:ln>
              <a:effectLst/>
            </c:spPr>
            <c:extLst>
              <c:ext xmlns:c16="http://schemas.microsoft.com/office/drawing/2014/chart" uri="{C3380CC4-5D6E-409C-BE32-E72D297353CC}">
                <c16:uniqueId val="{00000000-B9E4-4106-ABC6-2C5A21B122A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Fav.</c:v>
                </c:pt>
                <c:pt idx="1">
                  <c:v>Unfav. </c:v>
                </c:pt>
                <c:pt idx="3">
                  <c:v>Fav.</c:v>
                </c:pt>
                <c:pt idx="4">
                  <c:v>Unfav. </c:v>
                </c:pt>
                <c:pt idx="6">
                  <c:v>Fav.</c:v>
                </c:pt>
                <c:pt idx="7">
                  <c:v>Unfav.</c:v>
                </c:pt>
                <c:pt idx="9">
                  <c:v>Fav.</c:v>
                </c:pt>
                <c:pt idx="10">
                  <c:v>Unfav.</c:v>
                </c:pt>
                <c:pt idx="12">
                  <c:v>Fav.</c:v>
                </c:pt>
                <c:pt idx="13">
                  <c:v>Unfav. </c:v>
                </c:pt>
              </c:strCache>
            </c:strRef>
          </c:cat>
          <c:val>
            <c:numRef>
              <c:f>Sheet1!$B$2:$B$15</c:f>
              <c:numCache>
                <c:formatCode>General</c:formatCode>
                <c:ptCount val="14"/>
                <c:pt idx="0">
                  <c:v>60</c:v>
                </c:pt>
                <c:pt idx="1">
                  <c:v>5</c:v>
                </c:pt>
                <c:pt idx="3">
                  <c:v>59</c:v>
                </c:pt>
                <c:pt idx="4">
                  <c:v>4</c:v>
                </c:pt>
                <c:pt idx="6">
                  <c:v>59</c:v>
                </c:pt>
                <c:pt idx="7">
                  <c:v>3</c:v>
                </c:pt>
                <c:pt idx="9">
                  <c:v>33</c:v>
                </c:pt>
                <c:pt idx="10">
                  <c:v>9</c:v>
                </c:pt>
                <c:pt idx="12">
                  <c:v>21</c:v>
                </c:pt>
                <c:pt idx="13">
                  <c:v>20</c:v>
                </c:pt>
              </c:numCache>
            </c:numRef>
          </c:val>
          <c:extLst>
            <c:ext xmlns:c16="http://schemas.microsoft.com/office/drawing/2014/chart" uri="{C3380CC4-5D6E-409C-BE32-E72D297353CC}">
              <c16:uniqueId val="{00000008-C303-49D7-90BB-B8B7FD8FB959}"/>
            </c:ext>
          </c:extLst>
        </c:ser>
        <c:ser>
          <c:idx val="1"/>
          <c:order val="1"/>
          <c:tx>
            <c:strRef>
              <c:f>Sheet1!$C$1</c:f>
              <c:strCache>
                <c:ptCount val="1"/>
                <c:pt idx="0">
                  <c:v>Series 2</c:v>
                </c:pt>
              </c:strCache>
            </c:strRef>
          </c:tx>
          <c:spPr>
            <a:solidFill>
              <a:schemeClr val="tx2">
                <a:lumMod val="40000"/>
                <a:lumOff val="60000"/>
              </a:schemeClr>
            </a:solidFill>
            <a:ln>
              <a:noFill/>
            </a:ln>
            <a:effectLst/>
          </c:spPr>
          <c:invertIfNegative val="0"/>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A-C303-49D7-90BB-B8B7FD8FB959}"/>
              </c:ext>
            </c:extLst>
          </c:dPt>
          <c:dPt>
            <c:idx val="4"/>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C-C303-49D7-90BB-B8B7FD8FB959}"/>
              </c:ext>
            </c:extLst>
          </c:dPt>
          <c:dPt>
            <c:idx val="7"/>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E-C303-49D7-90BB-B8B7FD8FB959}"/>
              </c:ext>
            </c:extLst>
          </c:dPt>
          <c:dPt>
            <c:idx val="1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10-C303-49D7-90BB-B8B7FD8FB959}"/>
              </c:ext>
            </c:extLst>
          </c:dPt>
          <c:dPt>
            <c:idx val="13"/>
            <c:invertIfNegative val="0"/>
            <c:bubble3D val="0"/>
            <c:spPr>
              <a:solidFill>
                <a:srgbClr val="FFD08C"/>
              </a:solidFill>
              <a:ln>
                <a:noFill/>
              </a:ln>
              <a:effectLst/>
            </c:spPr>
            <c:extLst>
              <c:ext xmlns:c16="http://schemas.microsoft.com/office/drawing/2014/chart" uri="{C3380CC4-5D6E-409C-BE32-E72D297353CC}">
                <c16:uniqueId val="{00000001-B9E4-4106-ABC6-2C5A21B122A8}"/>
              </c:ext>
            </c:extLst>
          </c:dPt>
          <c:cat>
            <c:strRef>
              <c:f>Sheet1!$A$2:$A$15</c:f>
              <c:strCache>
                <c:ptCount val="14"/>
                <c:pt idx="0">
                  <c:v>Fav.</c:v>
                </c:pt>
                <c:pt idx="1">
                  <c:v>Unfav. </c:v>
                </c:pt>
                <c:pt idx="3">
                  <c:v>Fav.</c:v>
                </c:pt>
                <c:pt idx="4">
                  <c:v>Unfav. </c:v>
                </c:pt>
                <c:pt idx="6">
                  <c:v>Fav.</c:v>
                </c:pt>
                <c:pt idx="7">
                  <c:v>Unfav.</c:v>
                </c:pt>
                <c:pt idx="9">
                  <c:v>Fav.</c:v>
                </c:pt>
                <c:pt idx="10">
                  <c:v>Unfav.</c:v>
                </c:pt>
                <c:pt idx="12">
                  <c:v>Fav.</c:v>
                </c:pt>
                <c:pt idx="13">
                  <c:v>Unfav. </c:v>
                </c:pt>
              </c:strCache>
            </c:strRef>
          </c:cat>
          <c:val>
            <c:numRef>
              <c:f>Sheet1!$C$2:$C$15</c:f>
              <c:numCache>
                <c:formatCode>General</c:formatCode>
                <c:ptCount val="14"/>
                <c:pt idx="0">
                  <c:v>29</c:v>
                </c:pt>
                <c:pt idx="1">
                  <c:v>4</c:v>
                </c:pt>
                <c:pt idx="3">
                  <c:v>29</c:v>
                </c:pt>
                <c:pt idx="4">
                  <c:v>4</c:v>
                </c:pt>
                <c:pt idx="6">
                  <c:v>32</c:v>
                </c:pt>
                <c:pt idx="7">
                  <c:v>5</c:v>
                </c:pt>
                <c:pt idx="9">
                  <c:v>41</c:v>
                </c:pt>
                <c:pt idx="10">
                  <c:v>14</c:v>
                </c:pt>
                <c:pt idx="12">
                  <c:v>35</c:v>
                </c:pt>
                <c:pt idx="13">
                  <c:v>20</c:v>
                </c:pt>
              </c:numCache>
            </c:numRef>
          </c:val>
          <c:extLst>
            <c:ext xmlns:c16="http://schemas.microsoft.com/office/drawing/2014/chart" uri="{C3380CC4-5D6E-409C-BE32-E72D297353CC}">
              <c16:uniqueId val="{00000011-C303-49D7-90BB-B8B7FD8FB959}"/>
            </c:ext>
          </c:extLst>
        </c:ser>
        <c:ser>
          <c:idx val="2"/>
          <c:order val="2"/>
          <c:tx>
            <c:strRef>
              <c:f>Sheet1!$D$1</c:f>
              <c:strCache>
                <c:ptCount val="1"/>
                <c:pt idx="0">
                  <c:v>Series 3</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Fav.</c:v>
                </c:pt>
                <c:pt idx="1">
                  <c:v>Unfav. </c:v>
                </c:pt>
                <c:pt idx="3">
                  <c:v>Fav.</c:v>
                </c:pt>
                <c:pt idx="4">
                  <c:v>Unfav. </c:v>
                </c:pt>
                <c:pt idx="6">
                  <c:v>Fav.</c:v>
                </c:pt>
                <c:pt idx="7">
                  <c:v>Unfav.</c:v>
                </c:pt>
                <c:pt idx="9">
                  <c:v>Fav.</c:v>
                </c:pt>
                <c:pt idx="10">
                  <c:v>Unfav.</c:v>
                </c:pt>
                <c:pt idx="12">
                  <c:v>Fav.</c:v>
                </c:pt>
                <c:pt idx="13">
                  <c:v>Unfav. </c:v>
                </c:pt>
              </c:strCache>
            </c:strRef>
          </c:cat>
          <c:val>
            <c:numRef>
              <c:f>Sheet1!$D$2:$D$15</c:f>
              <c:numCache>
                <c:formatCode>General</c:formatCode>
                <c:ptCount val="14"/>
                <c:pt idx="0">
                  <c:v>90</c:v>
                </c:pt>
                <c:pt idx="1">
                  <c:v>9</c:v>
                </c:pt>
                <c:pt idx="3">
                  <c:v>88</c:v>
                </c:pt>
                <c:pt idx="4">
                  <c:v>8</c:v>
                </c:pt>
                <c:pt idx="6">
                  <c:v>91</c:v>
                </c:pt>
                <c:pt idx="7">
                  <c:v>8</c:v>
                </c:pt>
                <c:pt idx="9">
                  <c:v>74</c:v>
                </c:pt>
                <c:pt idx="10">
                  <c:v>23</c:v>
                </c:pt>
                <c:pt idx="12">
                  <c:v>56</c:v>
                </c:pt>
                <c:pt idx="13">
                  <c:v>40</c:v>
                </c:pt>
              </c:numCache>
            </c:numRef>
          </c:val>
          <c:extLst>
            <c:ext xmlns:c16="http://schemas.microsoft.com/office/drawing/2014/chart" uri="{C3380CC4-5D6E-409C-BE32-E72D297353CC}">
              <c16:uniqueId val="{00000012-C303-49D7-90BB-B8B7FD8FB959}"/>
            </c:ext>
          </c:extLst>
        </c:ser>
        <c:dLbls>
          <c:showLegendKey val="0"/>
          <c:showVal val="0"/>
          <c:showCatName val="0"/>
          <c:showSerName val="0"/>
          <c:showPercent val="0"/>
          <c:showBubbleSize val="0"/>
        </c:dLbls>
        <c:gapWidth val="0"/>
        <c:overlap val="100"/>
        <c:axId val="2116786376"/>
        <c:axId val="2116789992"/>
      </c:barChart>
      <c:catAx>
        <c:axId val="2116786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16789992"/>
        <c:crosses val="autoZero"/>
        <c:auto val="1"/>
        <c:lblAlgn val="ctr"/>
        <c:lblOffset val="100"/>
        <c:noMultiLvlLbl val="0"/>
      </c:catAx>
      <c:valAx>
        <c:axId val="21167899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16786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16E344-1ADA-7043-804C-ABB85DFB4A5B}" type="doc">
      <dgm:prSet loTypeId="urn:microsoft.com/office/officeart/2005/8/layout/balance1" loCatId="" qsTypeId="urn:microsoft.com/office/officeart/2005/8/quickstyle/simple1" qsCatId="simple" csTypeId="urn:microsoft.com/office/officeart/2005/8/colors/accent1_2" csCatId="accent1" phldr="1"/>
      <dgm:spPr/>
      <dgm:t>
        <a:bodyPr/>
        <a:lstStyle/>
        <a:p>
          <a:endParaRPr lang="en-US"/>
        </a:p>
      </dgm:t>
    </dgm:pt>
    <dgm:pt modelId="{6E499277-1FE9-4B43-96E9-5D869482CF36}">
      <dgm:prSet phldrT="[Text]"/>
      <dgm:spPr/>
      <dgm:t>
        <a:bodyPr/>
        <a:lstStyle/>
        <a:p>
          <a:r>
            <a:rPr lang="en-US" dirty="0"/>
            <a:t>Firm Costs</a:t>
          </a:r>
        </a:p>
      </dgm:t>
    </dgm:pt>
    <dgm:pt modelId="{14D4376B-C67C-0C41-BB6C-47FFFAC6696C}" type="parTrans" cxnId="{10E93717-4357-0744-A0EF-AB21DC526A4B}">
      <dgm:prSet/>
      <dgm:spPr/>
      <dgm:t>
        <a:bodyPr/>
        <a:lstStyle/>
        <a:p>
          <a:endParaRPr lang="en-US"/>
        </a:p>
      </dgm:t>
    </dgm:pt>
    <dgm:pt modelId="{5BA63454-B183-A641-BB3B-3A0BE1E25F33}" type="sibTrans" cxnId="{10E93717-4357-0744-A0EF-AB21DC526A4B}">
      <dgm:prSet/>
      <dgm:spPr/>
      <dgm:t>
        <a:bodyPr/>
        <a:lstStyle/>
        <a:p>
          <a:endParaRPr lang="en-US"/>
        </a:p>
      </dgm:t>
    </dgm:pt>
    <dgm:pt modelId="{6FFDB6F0-61DC-5A4E-8CBA-161C5EC16990}">
      <dgm:prSet phldrT="[Text]"/>
      <dgm:spPr/>
      <dgm:t>
        <a:bodyPr/>
        <a:lstStyle/>
        <a:p>
          <a:r>
            <a:rPr lang="en-US" dirty="0"/>
            <a:t>Wages </a:t>
          </a:r>
        </a:p>
      </dgm:t>
    </dgm:pt>
    <dgm:pt modelId="{6DF0BD52-32F1-E548-B15B-7CB796B1ED1E}" type="parTrans" cxnId="{CBCBFEC7-1761-2F46-909D-A8FA6BD9486F}">
      <dgm:prSet/>
      <dgm:spPr/>
      <dgm:t>
        <a:bodyPr/>
        <a:lstStyle/>
        <a:p>
          <a:endParaRPr lang="en-US"/>
        </a:p>
      </dgm:t>
    </dgm:pt>
    <dgm:pt modelId="{8955ED88-7F2A-B14E-A01B-A3F78F37C8B0}" type="sibTrans" cxnId="{CBCBFEC7-1761-2F46-909D-A8FA6BD9486F}">
      <dgm:prSet/>
      <dgm:spPr/>
      <dgm:t>
        <a:bodyPr/>
        <a:lstStyle/>
        <a:p>
          <a:endParaRPr lang="en-US"/>
        </a:p>
      </dgm:t>
    </dgm:pt>
    <dgm:pt modelId="{A6C6B8AC-B7DA-074E-95FD-B6594EA86034}">
      <dgm:prSet phldrT="[Text]"/>
      <dgm:spPr/>
      <dgm:t>
        <a:bodyPr/>
        <a:lstStyle/>
        <a:p>
          <a:r>
            <a:rPr lang="en-US" dirty="0"/>
            <a:t>Training Coursework and Materials</a:t>
          </a:r>
        </a:p>
      </dgm:t>
    </dgm:pt>
    <dgm:pt modelId="{793C7D36-3322-7741-AFAB-7F55B196F102}" type="parTrans" cxnId="{AA205C16-F4DB-4245-B8D3-F7B5BAD5BAB6}">
      <dgm:prSet/>
      <dgm:spPr/>
      <dgm:t>
        <a:bodyPr/>
        <a:lstStyle/>
        <a:p>
          <a:endParaRPr lang="en-US"/>
        </a:p>
      </dgm:t>
    </dgm:pt>
    <dgm:pt modelId="{E14B11BF-3282-5540-BD3B-9111CBBDB6C7}" type="sibTrans" cxnId="{AA205C16-F4DB-4245-B8D3-F7B5BAD5BAB6}">
      <dgm:prSet/>
      <dgm:spPr/>
      <dgm:t>
        <a:bodyPr/>
        <a:lstStyle/>
        <a:p>
          <a:endParaRPr lang="en-US"/>
        </a:p>
      </dgm:t>
    </dgm:pt>
    <dgm:pt modelId="{F35F4DB1-BA55-F84B-BAC5-C5A527B97E69}">
      <dgm:prSet phldrT="[Text]"/>
      <dgm:spPr/>
      <dgm:t>
        <a:bodyPr/>
        <a:lstStyle/>
        <a:p>
          <a:r>
            <a:rPr lang="en-US" dirty="0"/>
            <a:t>Firm Benefits</a:t>
          </a:r>
        </a:p>
      </dgm:t>
    </dgm:pt>
    <dgm:pt modelId="{BC5827D6-ED23-2847-98C7-089C2F142A91}" type="parTrans" cxnId="{96C37B3F-22EA-CD45-8F31-880C48B70DC1}">
      <dgm:prSet/>
      <dgm:spPr/>
      <dgm:t>
        <a:bodyPr/>
        <a:lstStyle/>
        <a:p>
          <a:endParaRPr lang="en-US"/>
        </a:p>
      </dgm:t>
    </dgm:pt>
    <dgm:pt modelId="{FFE665FD-9AF1-E344-A641-15895ABD4830}" type="sibTrans" cxnId="{96C37B3F-22EA-CD45-8F31-880C48B70DC1}">
      <dgm:prSet/>
      <dgm:spPr/>
      <dgm:t>
        <a:bodyPr/>
        <a:lstStyle/>
        <a:p>
          <a:endParaRPr lang="en-US"/>
        </a:p>
      </dgm:t>
    </dgm:pt>
    <dgm:pt modelId="{471C9767-8339-1746-B650-C4D4F66F05BD}">
      <dgm:prSet phldrT="[Text]"/>
      <dgm:spPr/>
      <dgm:t>
        <a:bodyPr/>
        <a:lstStyle/>
        <a:p>
          <a:r>
            <a:rPr lang="en-US" dirty="0"/>
            <a:t>Retention and Talent Pipeline</a:t>
          </a:r>
        </a:p>
      </dgm:t>
    </dgm:pt>
    <dgm:pt modelId="{F72B3CAE-59C9-4A44-98E6-B7ABDBC20311}" type="parTrans" cxnId="{A3868650-F2F1-2940-B872-46218854058D}">
      <dgm:prSet/>
      <dgm:spPr/>
      <dgm:t>
        <a:bodyPr/>
        <a:lstStyle/>
        <a:p>
          <a:endParaRPr lang="en-US"/>
        </a:p>
      </dgm:t>
    </dgm:pt>
    <dgm:pt modelId="{56CCD7E3-5474-1246-B231-97B91F2E6E24}" type="sibTrans" cxnId="{A3868650-F2F1-2940-B872-46218854058D}">
      <dgm:prSet/>
      <dgm:spPr/>
      <dgm:t>
        <a:bodyPr/>
        <a:lstStyle/>
        <a:p>
          <a:endParaRPr lang="en-US"/>
        </a:p>
      </dgm:t>
    </dgm:pt>
    <dgm:pt modelId="{03F33698-9FC3-E840-A131-824DFD3381BF}">
      <dgm:prSet phldrT="[Text]"/>
      <dgm:spPr/>
      <dgm:t>
        <a:bodyPr/>
        <a:lstStyle/>
        <a:p>
          <a:r>
            <a:rPr lang="en-US" dirty="0"/>
            <a:t>Productivity </a:t>
          </a:r>
        </a:p>
      </dgm:t>
    </dgm:pt>
    <dgm:pt modelId="{6870211E-9BB4-F941-B02C-045DA36A0995}" type="parTrans" cxnId="{5C3E8DF6-FACF-4849-9387-0F7F50F71173}">
      <dgm:prSet/>
      <dgm:spPr/>
      <dgm:t>
        <a:bodyPr/>
        <a:lstStyle/>
        <a:p>
          <a:endParaRPr lang="en-US"/>
        </a:p>
      </dgm:t>
    </dgm:pt>
    <dgm:pt modelId="{EC0FA26E-63E0-CE4C-8AC5-F843E2B8FB9C}" type="sibTrans" cxnId="{5C3E8DF6-FACF-4849-9387-0F7F50F71173}">
      <dgm:prSet/>
      <dgm:spPr/>
      <dgm:t>
        <a:bodyPr/>
        <a:lstStyle/>
        <a:p>
          <a:endParaRPr lang="en-US"/>
        </a:p>
      </dgm:t>
    </dgm:pt>
    <dgm:pt modelId="{4906339C-F381-0045-929F-EE78F08A288E}">
      <dgm:prSet phldrT="[Text]"/>
      <dgm:spPr/>
      <dgm:t>
        <a:bodyPr/>
        <a:lstStyle/>
        <a:p>
          <a:r>
            <a:rPr lang="en-US" dirty="0"/>
            <a:t>Recruitment and Training Personnel </a:t>
          </a:r>
        </a:p>
      </dgm:t>
    </dgm:pt>
    <dgm:pt modelId="{EAC527B3-C447-1642-81B6-3F2AFAB533F2}" type="parTrans" cxnId="{06E30613-7A9F-F04B-A3E0-F3176F917F53}">
      <dgm:prSet/>
      <dgm:spPr/>
      <dgm:t>
        <a:bodyPr/>
        <a:lstStyle/>
        <a:p>
          <a:endParaRPr lang="en-US"/>
        </a:p>
      </dgm:t>
    </dgm:pt>
    <dgm:pt modelId="{D71231CC-2C7A-DB4F-B900-EA3A0673D341}" type="sibTrans" cxnId="{06E30613-7A9F-F04B-A3E0-F3176F917F53}">
      <dgm:prSet/>
      <dgm:spPr/>
      <dgm:t>
        <a:bodyPr/>
        <a:lstStyle/>
        <a:p>
          <a:endParaRPr lang="en-US"/>
        </a:p>
      </dgm:t>
    </dgm:pt>
    <dgm:pt modelId="{E612EDAE-783C-F440-A75A-A934A29F0897}">
      <dgm:prSet phldrT="[Text]"/>
      <dgm:spPr>
        <a:solidFill>
          <a:schemeClr val="accent1"/>
        </a:solidFill>
      </dgm:spPr>
      <dgm:t>
        <a:bodyPr/>
        <a:lstStyle/>
        <a:p>
          <a:r>
            <a:rPr lang="en-US" b="1" dirty="0">
              <a:solidFill>
                <a:schemeClr val="bg1"/>
              </a:solidFill>
            </a:rPr>
            <a:t>The Youth Factor </a:t>
          </a:r>
        </a:p>
      </dgm:t>
    </dgm:pt>
    <dgm:pt modelId="{444E9D03-4194-7C4C-952B-47414DE5D739}" type="parTrans" cxnId="{5FA04831-CCB4-4047-A08D-E48FFF902C80}">
      <dgm:prSet/>
      <dgm:spPr/>
      <dgm:t>
        <a:bodyPr/>
        <a:lstStyle/>
        <a:p>
          <a:endParaRPr lang="en-US"/>
        </a:p>
      </dgm:t>
    </dgm:pt>
    <dgm:pt modelId="{F99E171F-DD9A-8344-B7CC-43E4A4F3C428}" type="sibTrans" cxnId="{5FA04831-CCB4-4047-A08D-E48FFF902C80}">
      <dgm:prSet/>
      <dgm:spPr/>
      <dgm:t>
        <a:bodyPr/>
        <a:lstStyle/>
        <a:p>
          <a:endParaRPr lang="en-US"/>
        </a:p>
      </dgm:t>
    </dgm:pt>
    <dgm:pt modelId="{EB6420CE-7EE1-304E-A80A-E8F8D2FB64F1}">
      <dgm:prSet phldrT="[Text]"/>
      <dgm:spPr/>
      <dgm:t>
        <a:bodyPr/>
        <a:lstStyle/>
        <a:p>
          <a:r>
            <a:rPr lang="en-US" dirty="0"/>
            <a:t>Reduced Hiring &amp; Training  Costs </a:t>
          </a:r>
        </a:p>
      </dgm:t>
    </dgm:pt>
    <dgm:pt modelId="{E5CA3FB0-12F1-3341-98B7-D19DF8582B78}" type="sibTrans" cxnId="{6BC8B97B-1578-834F-A493-85901919F4E4}">
      <dgm:prSet/>
      <dgm:spPr/>
      <dgm:t>
        <a:bodyPr/>
        <a:lstStyle/>
        <a:p>
          <a:endParaRPr lang="en-US"/>
        </a:p>
      </dgm:t>
    </dgm:pt>
    <dgm:pt modelId="{9EE537B6-7CE1-914D-BF9A-0AB50616F74C}" type="parTrans" cxnId="{6BC8B97B-1578-834F-A493-85901919F4E4}">
      <dgm:prSet/>
      <dgm:spPr/>
      <dgm:t>
        <a:bodyPr/>
        <a:lstStyle/>
        <a:p>
          <a:endParaRPr lang="en-US"/>
        </a:p>
      </dgm:t>
    </dgm:pt>
    <dgm:pt modelId="{02004101-E36F-DD43-B5C2-DC3810E6470B}" type="pres">
      <dgm:prSet presAssocID="{8B16E344-1ADA-7043-804C-ABB85DFB4A5B}" presName="outerComposite" presStyleCnt="0">
        <dgm:presLayoutVars>
          <dgm:chMax val="2"/>
          <dgm:animLvl val="lvl"/>
          <dgm:resizeHandles val="exact"/>
        </dgm:presLayoutVars>
      </dgm:prSet>
      <dgm:spPr/>
    </dgm:pt>
    <dgm:pt modelId="{8C3909F6-A62C-AC43-BF10-B210D25DF20C}" type="pres">
      <dgm:prSet presAssocID="{8B16E344-1ADA-7043-804C-ABB85DFB4A5B}" presName="dummyMaxCanvas" presStyleCnt="0"/>
      <dgm:spPr/>
    </dgm:pt>
    <dgm:pt modelId="{D71EA126-1287-A245-B76D-A0783349FA08}" type="pres">
      <dgm:prSet presAssocID="{8B16E344-1ADA-7043-804C-ABB85DFB4A5B}" presName="parentComposite" presStyleCnt="0"/>
      <dgm:spPr/>
    </dgm:pt>
    <dgm:pt modelId="{80E06216-DE78-D74B-AE71-4009638DF0EF}" type="pres">
      <dgm:prSet presAssocID="{8B16E344-1ADA-7043-804C-ABB85DFB4A5B}" presName="parent1" presStyleLbl="alignAccFollowNode1" presStyleIdx="0" presStyleCnt="4" custLinFactNeighborY="7917">
        <dgm:presLayoutVars>
          <dgm:chMax val="4"/>
        </dgm:presLayoutVars>
      </dgm:prSet>
      <dgm:spPr/>
    </dgm:pt>
    <dgm:pt modelId="{E70E93EF-64BD-044A-88F2-01625602F8BF}" type="pres">
      <dgm:prSet presAssocID="{8B16E344-1ADA-7043-804C-ABB85DFB4A5B}" presName="parent2" presStyleLbl="alignAccFollowNode1" presStyleIdx="1" presStyleCnt="4" custLinFactNeighborY="9048">
        <dgm:presLayoutVars>
          <dgm:chMax val="4"/>
        </dgm:presLayoutVars>
      </dgm:prSet>
      <dgm:spPr/>
    </dgm:pt>
    <dgm:pt modelId="{D85A5BE2-F69A-0C46-9518-384ACE649DD6}" type="pres">
      <dgm:prSet presAssocID="{8B16E344-1ADA-7043-804C-ABB85DFB4A5B}" presName="childrenComposite" presStyleCnt="0"/>
      <dgm:spPr/>
    </dgm:pt>
    <dgm:pt modelId="{4DDD6685-854B-E44A-878A-120FE24E3F2F}" type="pres">
      <dgm:prSet presAssocID="{8B16E344-1ADA-7043-804C-ABB85DFB4A5B}" presName="dummyMaxCanvas_ChildArea" presStyleCnt="0"/>
      <dgm:spPr/>
    </dgm:pt>
    <dgm:pt modelId="{6C018AC9-6A59-5C45-8A2C-9D76C0DB3666}" type="pres">
      <dgm:prSet presAssocID="{8B16E344-1ADA-7043-804C-ABB85DFB4A5B}" presName="fulcrum" presStyleLbl="alignAccFollowNode1" presStyleIdx="2" presStyleCnt="4"/>
      <dgm:spPr>
        <a:solidFill>
          <a:schemeClr val="accent3">
            <a:lumMod val="50000"/>
            <a:alpha val="90000"/>
          </a:schemeClr>
        </a:solidFill>
      </dgm:spPr>
    </dgm:pt>
    <dgm:pt modelId="{106368F9-FBF8-DA4E-AC8B-818513BEE1DE}" type="pres">
      <dgm:prSet presAssocID="{8B16E344-1ADA-7043-804C-ABB85DFB4A5B}" presName="balance_34" presStyleLbl="alignAccFollowNode1" presStyleIdx="3" presStyleCnt="4">
        <dgm:presLayoutVars>
          <dgm:bulletEnabled val="1"/>
        </dgm:presLayoutVars>
      </dgm:prSet>
      <dgm:spPr>
        <a:solidFill>
          <a:schemeClr val="accent3">
            <a:lumMod val="50000"/>
            <a:alpha val="90000"/>
          </a:schemeClr>
        </a:solidFill>
      </dgm:spPr>
    </dgm:pt>
    <dgm:pt modelId="{C71BAE66-04AD-4C47-A2BB-CD5CA2020022}" type="pres">
      <dgm:prSet presAssocID="{8B16E344-1ADA-7043-804C-ABB85DFB4A5B}" presName="right_34_1" presStyleLbl="node1" presStyleIdx="0" presStyleCnt="7">
        <dgm:presLayoutVars>
          <dgm:bulletEnabled val="1"/>
        </dgm:presLayoutVars>
      </dgm:prSet>
      <dgm:spPr/>
    </dgm:pt>
    <dgm:pt modelId="{BE309AB5-B49A-B040-8A03-46A3B885EB07}" type="pres">
      <dgm:prSet presAssocID="{8B16E344-1ADA-7043-804C-ABB85DFB4A5B}" presName="right_34_2" presStyleLbl="node1" presStyleIdx="1" presStyleCnt="7">
        <dgm:presLayoutVars>
          <dgm:bulletEnabled val="1"/>
        </dgm:presLayoutVars>
      </dgm:prSet>
      <dgm:spPr/>
    </dgm:pt>
    <dgm:pt modelId="{B74D729E-4BEB-E04F-AB55-01B7D9E838BE}" type="pres">
      <dgm:prSet presAssocID="{8B16E344-1ADA-7043-804C-ABB85DFB4A5B}" presName="right_34_3" presStyleLbl="node1" presStyleIdx="2" presStyleCnt="7">
        <dgm:presLayoutVars>
          <dgm:bulletEnabled val="1"/>
        </dgm:presLayoutVars>
      </dgm:prSet>
      <dgm:spPr/>
    </dgm:pt>
    <dgm:pt modelId="{B0CD6D3D-1857-794A-948A-FA20249A448F}" type="pres">
      <dgm:prSet presAssocID="{8B16E344-1ADA-7043-804C-ABB85DFB4A5B}" presName="right_34_4" presStyleLbl="node1" presStyleIdx="3" presStyleCnt="7">
        <dgm:presLayoutVars>
          <dgm:bulletEnabled val="1"/>
        </dgm:presLayoutVars>
      </dgm:prSet>
      <dgm:spPr/>
    </dgm:pt>
    <dgm:pt modelId="{9CF18F79-2F9D-7B47-9F5E-3B6CE812C3A1}" type="pres">
      <dgm:prSet presAssocID="{8B16E344-1ADA-7043-804C-ABB85DFB4A5B}" presName="left_34_1" presStyleLbl="node1" presStyleIdx="4" presStyleCnt="7">
        <dgm:presLayoutVars>
          <dgm:bulletEnabled val="1"/>
        </dgm:presLayoutVars>
      </dgm:prSet>
      <dgm:spPr/>
    </dgm:pt>
    <dgm:pt modelId="{A23B942E-4792-F441-8B26-8BCD27C3D706}" type="pres">
      <dgm:prSet presAssocID="{8B16E344-1ADA-7043-804C-ABB85DFB4A5B}" presName="left_34_2" presStyleLbl="node1" presStyleIdx="5" presStyleCnt="7">
        <dgm:presLayoutVars>
          <dgm:bulletEnabled val="1"/>
        </dgm:presLayoutVars>
      </dgm:prSet>
      <dgm:spPr/>
    </dgm:pt>
    <dgm:pt modelId="{E635C056-E997-E744-8377-44F124D233A3}" type="pres">
      <dgm:prSet presAssocID="{8B16E344-1ADA-7043-804C-ABB85DFB4A5B}" presName="left_34_3" presStyleLbl="node1" presStyleIdx="6" presStyleCnt="7">
        <dgm:presLayoutVars>
          <dgm:bulletEnabled val="1"/>
        </dgm:presLayoutVars>
      </dgm:prSet>
      <dgm:spPr/>
    </dgm:pt>
  </dgm:ptLst>
  <dgm:cxnLst>
    <dgm:cxn modelId="{06E30613-7A9F-F04B-A3E0-F3176F917F53}" srcId="{6E499277-1FE9-4B43-96E9-5D869482CF36}" destId="{4906339C-F381-0045-929F-EE78F08A288E}" srcOrd="0" destOrd="0" parTransId="{EAC527B3-C447-1642-81B6-3F2AFAB533F2}" sibTransId="{D71231CC-2C7A-DB4F-B900-EA3A0673D341}"/>
    <dgm:cxn modelId="{E3249113-3FF1-F84F-ADC7-B0131C6796C8}" type="presOf" srcId="{6E499277-1FE9-4B43-96E9-5D869482CF36}" destId="{80E06216-DE78-D74B-AE71-4009638DF0EF}" srcOrd="0" destOrd="0" presId="urn:microsoft.com/office/officeart/2005/8/layout/balance1"/>
    <dgm:cxn modelId="{AA205C16-F4DB-4245-B8D3-F7B5BAD5BAB6}" srcId="{6E499277-1FE9-4B43-96E9-5D869482CF36}" destId="{A6C6B8AC-B7DA-074E-95FD-B6594EA86034}" srcOrd="1" destOrd="0" parTransId="{793C7D36-3322-7741-AFAB-7F55B196F102}" sibTransId="{E14B11BF-3282-5540-BD3B-9111CBBDB6C7}"/>
    <dgm:cxn modelId="{10E93717-4357-0744-A0EF-AB21DC526A4B}" srcId="{8B16E344-1ADA-7043-804C-ABB85DFB4A5B}" destId="{6E499277-1FE9-4B43-96E9-5D869482CF36}" srcOrd="0" destOrd="0" parTransId="{14D4376B-C67C-0C41-BB6C-47FFFAC6696C}" sibTransId="{5BA63454-B183-A641-BB3B-3A0BE1E25F33}"/>
    <dgm:cxn modelId="{CD394C29-2F02-9942-BCBF-CC5BF421AF34}" type="presOf" srcId="{F35F4DB1-BA55-F84B-BAC5-C5A527B97E69}" destId="{E70E93EF-64BD-044A-88F2-01625602F8BF}" srcOrd="0" destOrd="0" presId="urn:microsoft.com/office/officeart/2005/8/layout/balance1"/>
    <dgm:cxn modelId="{5FA04831-CCB4-4047-A08D-E48FFF902C80}" srcId="{F35F4DB1-BA55-F84B-BAC5-C5A527B97E69}" destId="{E612EDAE-783C-F440-A75A-A934A29F0897}" srcOrd="0" destOrd="0" parTransId="{444E9D03-4194-7C4C-952B-47414DE5D739}" sibTransId="{F99E171F-DD9A-8344-B7CC-43E4A4F3C428}"/>
    <dgm:cxn modelId="{96C37B3F-22EA-CD45-8F31-880C48B70DC1}" srcId="{8B16E344-1ADA-7043-804C-ABB85DFB4A5B}" destId="{F35F4DB1-BA55-F84B-BAC5-C5A527B97E69}" srcOrd="1" destOrd="0" parTransId="{BC5827D6-ED23-2847-98C7-089C2F142A91}" sibTransId="{FFE665FD-9AF1-E344-A641-15895ABD4830}"/>
    <dgm:cxn modelId="{98E2D94E-CC1D-E449-B311-CAB61996559E}" type="presOf" srcId="{A6C6B8AC-B7DA-074E-95FD-B6594EA86034}" destId="{A23B942E-4792-F441-8B26-8BCD27C3D706}" srcOrd="0" destOrd="0" presId="urn:microsoft.com/office/officeart/2005/8/layout/balance1"/>
    <dgm:cxn modelId="{A3868650-F2F1-2940-B872-46218854058D}" srcId="{F35F4DB1-BA55-F84B-BAC5-C5A527B97E69}" destId="{471C9767-8339-1746-B650-C4D4F66F05BD}" srcOrd="1" destOrd="0" parTransId="{F72B3CAE-59C9-4A44-98E6-B7ABDBC20311}" sibTransId="{56CCD7E3-5474-1246-B231-97B91F2E6E24}"/>
    <dgm:cxn modelId="{6BC8B97B-1578-834F-A493-85901919F4E4}" srcId="{F35F4DB1-BA55-F84B-BAC5-C5A527B97E69}" destId="{EB6420CE-7EE1-304E-A80A-E8F8D2FB64F1}" srcOrd="2" destOrd="0" parTransId="{9EE537B6-7CE1-914D-BF9A-0AB50616F74C}" sibTransId="{E5CA3FB0-12F1-3341-98B7-D19DF8582B78}"/>
    <dgm:cxn modelId="{07253295-DB1E-E04E-98C5-A0100A97F469}" type="presOf" srcId="{E612EDAE-783C-F440-A75A-A934A29F0897}" destId="{C71BAE66-04AD-4C47-A2BB-CD5CA2020022}" srcOrd="0" destOrd="0" presId="urn:microsoft.com/office/officeart/2005/8/layout/balance1"/>
    <dgm:cxn modelId="{92580296-15E5-C248-B8A5-80EA01B455FA}" type="presOf" srcId="{471C9767-8339-1746-B650-C4D4F66F05BD}" destId="{BE309AB5-B49A-B040-8A03-46A3B885EB07}" srcOrd="0" destOrd="0" presId="urn:microsoft.com/office/officeart/2005/8/layout/balance1"/>
    <dgm:cxn modelId="{B6AAFAA9-A0BF-DA46-88BD-55C292CFEB24}" type="presOf" srcId="{6FFDB6F0-61DC-5A4E-8CBA-161C5EC16990}" destId="{E635C056-E997-E744-8377-44F124D233A3}" srcOrd="0" destOrd="0" presId="urn:microsoft.com/office/officeart/2005/8/layout/balance1"/>
    <dgm:cxn modelId="{CBCBFEC7-1761-2F46-909D-A8FA6BD9486F}" srcId="{6E499277-1FE9-4B43-96E9-5D869482CF36}" destId="{6FFDB6F0-61DC-5A4E-8CBA-161C5EC16990}" srcOrd="2" destOrd="0" parTransId="{6DF0BD52-32F1-E548-B15B-7CB796B1ED1E}" sibTransId="{8955ED88-7F2A-B14E-A01B-A3F78F37C8B0}"/>
    <dgm:cxn modelId="{6324C1D8-9691-DB47-89E0-A2E647FF85D6}" type="presOf" srcId="{4906339C-F381-0045-929F-EE78F08A288E}" destId="{9CF18F79-2F9D-7B47-9F5E-3B6CE812C3A1}" srcOrd="0" destOrd="0" presId="urn:microsoft.com/office/officeart/2005/8/layout/balance1"/>
    <dgm:cxn modelId="{917E5FDE-991D-134E-BDAF-E3F9237C86AD}" type="presOf" srcId="{03F33698-9FC3-E840-A131-824DFD3381BF}" destId="{B0CD6D3D-1857-794A-948A-FA20249A448F}" srcOrd="0" destOrd="0" presId="urn:microsoft.com/office/officeart/2005/8/layout/balance1"/>
    <dgm:cxn modelId="{DFF63BF6-5E56-2A4C-A9B1-2461CB733550}" type="presOf" srcId="{EB6420CE-7EE1-304E-A80A-E8F8D2FB64F1}" destId="{B74D729E-4BEB-E04F-AB55-01B7D9E838BE}" srcOrd="0" destOrd="0" presId="urn:microsoft.com/office/officeart/2005/8/layout/balance1"/>
    <dgm:cxn modelId="{5C3E8DF6-FACF-4849-9387-0F7F50F71173}" srcId="{F35F4DB1-BA55-F84B-BAC5-C5A527B97E69}" destId="{03F33698-9FC3-E840-A131-824DFD3381BF}" srcOrd="3" destOrd="0" parTransId="{6870211E-9BB4-F941-B02C-045DA36A0995}" sibTransId="{EC0FA26E-63E0-CE4C-8AC5-F843E2B8FB9C}"/>
    <dgm:cxn modelId="{34E4BDF7-0054-1549-8995-8C14366A89CD}" type="presOf" srcId="{8B16E344-1ADA-7043-804C-ABB85DFB4A5B}" destId="{02004101-E36F-DD43-B5C2-DC3810E6470B}" srcOrd="0" destOrd="0" presId="urn:microsoft.com/office/officeart/2005/8/layout/balance1"/>
    <dgm:cxn modelId="{9E003022-690A-C548-9D1C-F4CCF07632C2}" type="presParOf" srcId="{02004101-E36F-DD43-B5C2-DC3810E6470B}" destId="{8C3909F6-A62C-AC43-BF10-B210D25DF20C}" srcOrd="0" destOrd="0" presId="urn:microsoft.com/office/officeart/2005/8/layout/balance1"/>
    <dgm:cxn modelId="{8BF96F2D-7C19-7246-A78E-29DF58FAA16D}" type="presParOf" srcId="{02004101-E36F-DD43-B5C2-DC3810E6470B}" destId="{D71EA126-1287-A245-B76D-A0783349FA08}" srcOrd="1" destOrd="0" presId="urn:microsoft.com/office/officeart/2005/8/layout/balance1"/>
    <dgm:cxn modelId="{EE053152-7BFF-5844-8063-F765DEEDE5BC}" type="presParOf" srcId="{D71EA126-1287-A245-B76D-A0783349FA08}" destId="{80E06216-DE78-D74B-AE71-4009638DF0EF}" srcOrd="0" destOrd="0" presId="urn:microsoft.com/office/officeart/2005/8/layout/balance1"/>
    <dgm:cxn modelId="{7AAE309E-A6B8-3B44-A94E-A6B35D48862C}" type="presParOf" srcId="{D71EA126-1287-A245-B76D-A0783349FA08}" destId="{E70E93EF-64BD-044A-88F2-01625602F8BF}" srcOrd="1" destOrd="0" presId="urn:microsoft.com/office/officeart/2005/8/layout/balance1"/>
    <dgm:cxn modelId="{ABD91861-7BB1-ED48-AE6D-4134C871D8DA}" type="presParOf" srcId="{02004101-E36F-DD43-B5C2-DC3810E6470B}" destId="{D85A5BE2-F69A-0C46-9518-384ACE649DD6}" srcOrd="2" destOrd="0" presId="urn:microsoft.com/office/officeart/2005/8/layout/balance1"/>
    <dgm:cxn modelId="{A119DC1C-FDE1-F24A-ADD4-8822BF007482}" type="presParOf" srcId="{D85A5BE2-F69A-0C46-9518-384ACE649DD6}" destId="{4DDD6685-854B-E44A-878A-120FE24E3F2F}" srcOrd="0" destOrd="0" presId="urn:microsoft.com/office/officeart/2005/8/layout/balance1"/>
    <dgm:cxn modelId="{BCB9100A-B445-9E4B-9BFE-AFF1416E93F3}" type="presParOf" srcId="{D85A5BE2-F69A-0C46-9518-384ACE649DD6}" destId="{6C018AC9-6A59-5C45-8A2C-9D76C0DB3666}" srcOrd="1" destOrd="0" presId="urn:microsoft.com/office/officeart/2005/8/layout/balance1"/>
    <dgm:cxn modelId="{AD4AF12E-B25B-E44B-A13E-CA8A9AA1AA03}" type="presParOf" srcId="{D85A5BE2-F69A-0C46-9518-384ACE649DD6}" destId="{106368F9-FBF8-DA4E-AC8B-818513BEE1DE}" srcOrd="2" destOrd="0" presId="urn:microsoft.com/office/officeart/2005/8/layout/balance1"/>
    <dgm:cxn modelId="{09D65877-15EE-874D-847F-4664899ACE68}" type="presParOf" srcId="{D85A5BE2-F69A-0C46-9518-384ACE649DD6}" destId="{C71BAE66-04AD-4C47-A2BB-CD5CA2020022}" srcOrd="3" destOrd="0" presId="urn:microsoft.com/office/officeart/2005/8/layout/balance1"/>
    <dgm:cxn modelId="{DC87CB30-5E90-2848-B8A6-401ADF7763FB}" type="presParOf" srcId="{D85A5BE2-F69A-0C46-9518-384ACE649DD6}" destId="{BE309AB5-B49A-B040-8A03-46A3B885EB07}" srcOrd="4" destOrd="0" presId="urn:microsoft.com/office/officeart/2005/8/layout/balance1"/>
    <dgm:cxn modelId="{88FD07CA-315D-2A4E-95D1-3594C49ED21B}" type="presParOf" srcId="{D85A5BE2-F69A-0C46-9518-384ACE649DD6}" destId="{B74D729E-4BEB-E04F-AB55-01B7D9E838BE}" srcOrd="5" destOrd="0" presId="urn:microsoft.com/office/officeart/2005/8/layout/balance1"/>
    <dgm:cxn modelId="{3D941383-6D53-3A4B-B13E-23AE696D4268}" type="presParOf" srcId="{D85A5BE2-F69A-0C46-9518-384ACE649DD6}" destId="{B0CD6D3D-1857-794A-948A-FA20249A448F}" srcOrd="6" destOrd="0" presId="urn:microsoft.com/office/officeart/2005/8/layout/balance1"/>
    <dgm:cxn modelId="{3D16D87C-6A12-674B-9E67-9316DC883111}" type="presParOf" srcId="{D85A5BE2-F69A-0C46-9518-384ACE649DD6}" destId="{9CF18F79-2F9D-7B47-9F5E-3B6CE812C3A1}" srcOrd="7" destOrd="0" presId="urn:microsoft.com/office/officeart/2005/8/layout/balance1"/>
    <dgm:cxn modelId="{10864294-5A1F-B04E-942F-AF14A559B10C}" type="presParOf" srcId="{D85A5BE2-F69A-0C46-9518-384ACE649DD6}" destId="{A23B942E-4792-F441-8B26-8BCD27C3D706}" srcOrd="8" destOrd="0" presId="urn:microsoft.com/office/officeart/2005/8/layout/balance1"/>
    <dgm:cxn modelId="{23EA4FFE-6C95-6E46-AA93-2BD01AF364AD}" type="presParOf" srcId="{D85A5BE2-F69A-0C46-9518-384ACE649DD6}" destId="{E635C056-E997-E744-8377-44F124D233A3}" srcOrd="9"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16E344-1ADA-7043-804C-ABB85DFB4A5B}" type="doc">
      <dgm:prSet loTypeId="urn:microsoft.com/office/officeart/2005/8/layout/balance1" loCatId="" qsTypeId="urn:microsoft.com/office/officeart/2005/8/quickstyle/simple1" qsCatId="simple" csTypeId="urn:microsoft.com/office/officeart/2005/8/colors/accent1_2" csCatId="accent1" phldr="1"/>
      <dgm:spPr/>
      <dgm:t>
        <a:bodyPr/>
        <a:lstStyle/>
        <a:p>
          <a:endParaRPr lang="en-US"/>
        </a:p>
      </dgm:t>
    </dgm:pt>
    <dgm:pt modelId="{6E499277-1FE9-4B43-96E9-5D869482CF36}">
      <dgm:prSet phldrT="[Text]"/>
      <dgm:spPr/>
      <dgm:t>
        <a:bodyPr/>
        <a:lstStyle/>
        <a:p>
          <a:r>
            <a:rPr lang="en-US" dirty="0"/>
            <a:t>Firm Costs</a:t>
          </a:r>
        </a:p>
      </dgm:t>
    </dgm:pt>
    <dgm:pt modelId="{14D4376B-C67C-0C41-BB6C-47FFFAC6696C}" type="parTrans" cxnId="{10E93717-4357-0744-A0EF-AB21DC526A4B}">
      <dgm:prSet/>
      <dgm:spPr/>
      <dgm:t>
        <a:bodyPr/>
        <a:lstStyle/>
        <a:p>
          <a:endParaRPr lang="en-US"/>
        </a:p>
      </dgm:t>
    </dgm:pt>
    <dgm:pt modelId="{5BA63454-B183-A641-BB3B-3A0BE1E25F33}" type="sibTrans" cxnId="{10E93717-4357-0744-A0EF-AB21DC526A4B}">
      <dgm:prSet/>
      <dgm:spPr/>
      <dgm:t>
        <a:bodyPr/>
        <a:lstStyle/>
        <a:p>
          <a:endParaRPr lang="en-US"/>
        </a:p>
      </dgm:t>
    </dgm:pt>
    <dgm:pt modelId="{6FFDB6F0-61DC-5A4E-8CBA-161C5EC16990}">
      <dgm:prSet phldrT="[Text]"/>
      <dgm:spPr/>
      <dgm:t>
        <a:bodyPr/>
        <a:lstStyle/>
        <a:p>
          <a:r>
            <a:rPr lang="en-US" dirty="0"/>
            <a:t>Wages </a:t>
          </a:r>
        </a:p>
      </dgm:t>
    </dgm:pt>
    <dgm:pt modelId="{6DF0BD52-32F1-E548-B15B-7CB796B1ED1E}" type="parTrans" cxnId="{CBCBFEC7-1761-2F46-909D-A8FA6BD9486F}">
      <dgm:prSet/>
      <dgm:spPr/>
      <dgm:t>
        <a:bodyPr/>
        <a:lstStyle/>
        <a:p>
          <a:endParaRPr lang="en-US"/>
        </a:p>
      </dgm:t>
    </dgm:pt>
    <dgm:pt modelId="{8955ED88-7F2A-B14E-A01B-A3F78F37C8B0}" type="sibTrans" cxnId="{CBCBFEC7-1761-2F46-909D-A8FA6BD9486F}">
      <dgm:prSet/>
      <dgm:spPr/>
      <dgm:t>
        <a:bodyPr/>
        <a:lstStyle/>
        <a:p>
          <a:endParaRPr lang="en-US"/>
        </a:p>
      </dgm:t>
    </dgm:pt>
    <dgm:pt modelId="{A6C6B8AC-B7DA-074E-95FD-B6594EA86034}">
      <dgm:prSet phldrT="[Text]"/>
      <dgm:spPr/>
      <dgm:t>
        <a:bodyPr/>
        <a:lstStyle/>
        <a:p>
          <a:r>
            <a:rPr lang="en-US" dirty="0"/>
            <a:t>Training Coursework and Materials</a:t>
          </a:r>
        </a:p>
      </dgm:t>
    </dgm:pt>
    <dgm:pt modelId="{793C7D36-3322-7741-AFAB-7F55B196F102}" type="parTrans" cxnId="{AA205C16-F4DB-4245-B8D3-F7B5BAD5BAB6}">
      <dgm:prSet/>
      <dgm:spPr/>
      <dgm:t>
        <a:bodyPr/>
        <a:lstStyle/>
        <a:p>
          <a:endParaRPr lang="en-US"/>
        </a:p>
      </dgm:t>
    </dgm:pt>
    <dgm:pt modelId="{E14B11BF-3282-5540-BD3B-9111CBBDB6C7}" type="sibTrans" cxnId="{AA205C16-F4DB-4245-B8D3-F7B5BAD5BAB6}">
      <dgm:prSet/>
      <dgm:spPr/>
      <dgm:t>
        <a:bodyPr/>
        <a:lstStyle/>
        <a:p>
          <a:endParaRPr lang="en-US"/>
        </a:p>
      </dgm:t>
    </dgm:pt>
    <dgm:pt modelId="{F35F4DB1-BA55-F84B-BAC5-C5A527B97E69}">
      <dgm:prSet phldrT="[Text]"/>
      <dgm:spPr/>
      <dgm:t>
        <a:bodyPr/>
        <a:lstStyle/>
        <a:p>
          <a:r>
            <a:rPr lang="en-US" dirty="0"/>
            <a:t>Firm Benefits</a:t>
          </a:r>
        </a:p>
      </dgm:t>
    </dgm:pt>
    <dgm:pt modelId="{BC5827D6-ED23-2847-98C7-089C2F142A91}" type="parTrans" cxnId="{96C37B3F-22EA-CD45-8F31-880C48B70DC1}">
      <dgm:prSet/>
      <dgm:spPr/>
      <dgm:t>
        <a:bodyPr/>
        <a:lstStyle/>
        <a:p>
          <a:endParaRPr lang="en-US"/>
        </a:p>
      </dgm:t>
    </dgm:pt>
    <dgm:pt modelId="{FFE665FD-9AF1-E344-A641-15895ABD4830}" type="sibTrans" cxnId="{96C37B3F-22EA-CD45-8F31-880C48B70DC1}">
      <dgm:prSet/>
      <dgm:spPr/>
      <dgm:t>
        <a:bodyPr/>
        <a:lstStyle/>
        <a:p>
          <a:endParaRPr lang="en-US"/>
        </a:p>
      </dgm:t>
    </dgm:pt>
    <dgm:pt modelId="{471C9767-8339-1746-B650-C4D4F66F05BD}">
      <dgm:prSet phldrT="[Text]"/>
      <dgm:spPr/>
      <dgm:t>
        <a:bodyPr/>
        <a:lstStyle/>
        <a:p>
          <a:r>
            <a:rPr lang="en-US" dirty="0"/>
            <a:t>Retention and Talent Pipeline</a:t>
          </a:r>
        </a:p>
      </dgm:t>
    </dgm:pt>
    <dgm:pt modelId="{F72B3CAE-59C9-4A44-98E6-B7ABDBC20311}" type="parTrans" cxnId="{A3868650-F2F1-2940-B872-46218854058D}">
      <dgm:prSet/>
      <dgm:spPr/>
      <dgm:t>
        <a:bodyPr/>
        <a:lstStyle/>
        <a:p>
          <a:endParaRPr lang="en-US"/>
        </a:p>
      </dgm:t>
    </dgm:pt>
    <dgm:pt modelId="{56CCD7E3-5474-1246-B231-97B91F2E6E24}" type="sibTrans" cxnId="{A3868650-F2F1-2940-B872-46218854058D}">
      <dgm:prSet/>
      <dgm:spPr/>
      <dgm:t>
        <a:bodyPr/>
        <a:lstStyle/>
        <a:p>
          <a:endParaRPr lang="en-US"/>
        </a:p>
      </dgm:t>
    </dgm:pt>
    <dgm:pt modelId="{03F33698-9FC3-E840-A131-824DFD3381BF}">
      <dgm:prSet phldrT="[Text]"/>
      <dgm:spPr/>
      <dgm:t>
        <a:bodyPr/>
        <a:lstStyle/>
        <a:p>
          <a:r>
            <a:rPr lang="en-US" dirty="0"/>
            <a:t>Productivity </a:t>
          </a:r>
        </a:p>
      </dgm:t>
    </dgm:pt>
    <dgm:pt modelId="{6870211E-9BB4-F941-B02C-045DA36A0995}" type="parTrans" cxnId="{5C3E8DF6-FACF-4849-9387-0F7F50F71173}">
      <dgm:prSet/>
      <dgm:spPr/>
      <dgm:t>
        <a:bodyPr/>
        <a:lstStyle/>
        <a:p>
          <a:endParaRPr lang="en-US"/>
        </a:p>
      </dgm:t>
    </dgm:pt>
    <dgm:pt modelId="{EC0FA26E-63E0-CE4C-8AC5-F843E2B8FB9C}" type="sibTrans" cxnId="{5C3E8DF6-FACF-4849-9387-0F7F50F71173}">
      <dgm:prSet/>
      <dgm:spPr/>
      <dgm:t>
        <a:bodyPr/>
        <a:lstStyle/>
        <a:p>
          <a:endParaRPr lang="en-US"/>
        </a:p>
      </dgm:t>
    </dgm:pt>
    <dgm:pt modelId="{4906339C-F381-0045-929F-EE78F08A288E}">
      <dgm:prSet phldrT="[Text]"/>
      <dgm:spPr/>
      <dgm:t>
        <a:bodyPr/>
        <a:lstStyle/>
        <a:p>
          <a:r>
            <a:rPr lang="en-US" dirty="0"/>
            <a:t>Recruitment and Training Personnel </a:t>
          </a:r>
        </a:p>
      </dgm:t>
    </dgm:pt>
    <dgm:pt modelId="{EAC527B3-C447-1642-81B6-3F2AFAB533F2}" type="parTrans" cxnId="{06E30613-7A9F-F04B-A3E0-F3176F917F53}">
      <dgm:prSet/>
      <dgm:spPr/>
      <dgm:t>
        <a:bodyPr/>
        <a:lstStyle/>
        <a:p>
          <a:endParaRPr lang="en-US"/>
        </a:p>
      </dgm:t>
    </dgm:pt>
    <dgm:pt modelId="{D71231CC-2C7A-DB4F-B900-EA3A0673D341}" type="sibTrans" cxnId="{06E30613-7A9F-F04B-A3E0-F3176F917F53}">
      <dgm:prSet/>
      <dgm:spPr/>
      <dgm:t>
        <a:bodyPr/>
        <a:lstStyle/>
        <a:p>
          <a:endParaRPr lang="en-US"/>
        </a:p>
      </dgm:t>
    </dgm:pt>
    <dgm:pt modelId="{E612EDAE-783C-F440-A75A-A934A29F0897}">
      <dgm:prSet phldrT="[Text]"/>
      <dgm:spPr>
        <a:solidFill>
          <a:srgbClr val="FFC000"/>
        </a:solidFill>
      </dgm:spPr>
      <dgm:t>
        <a:bodyPr/>
        <a:lstStyle/>
        <a:p>
          <a:r>
            <a:rPr lang="en-US" b="1" dirty="0">
              <a:solidFill>
                <a:schemeClr val="accent6">
                  <a:lumMod val="50000"/>
                </a:schemeClr>
              </a:solidFill>
            </a:rPr>
            <a:t>The Youth Factor </a:t>
          </a:r>
        </a:p>
      </dgm:t>
    </dgm:pt>
    <dgm:pt modelId="{444E9D03-4194-7C4C-952B-47414DE5D739}" type="parTrans" cxnId="{5FA04831-CCB4-4047-A08D-E48FFF902C80}">
      <dgm:prSet/>
      <dgm:spPr/>
      <dgm:t>
        <a:bodyPr/>
        <a:lstStyle/>
        <a:p>
          <a:endParaRPr lang="en-US"/>
        </a:p>
      </dgm:t>
    </dgm:pt>
    <dgm:pt modelId="{F99E171F-DD9A-8344-B7CC-43E4A4F3C428}" type="sibTrans" cxnId="{5FA04831-CCB4-4047-A08D-E48FFF902C80}">
      <dgm:prSet/>
      <dgm:spPr/>
      <dgm:t>
        <a:bodyPr/>
        <a:lstStyle/>
        <a:p>
          <a:endParaRPr lang="en-US"/>
        </a:p>
      </dgm:t>
    </dgm:pt>
    <dgm:pt modelId="{EB6420CE-7EE1-304E-A80A-E8F8D2FB64F1}">
      <dgm:prSet phldrT="[Text]"/>
      <dgm:spPr/>
      <dgm:t>
        <a:bodyPr/>
        <a:lstStyle/>
        <a:p>
          <a:r>
            <a:rPr lang="en-US" dirty="0"/>
            <a:t>Reduced Hiring &amp; Training  Costs </a:t>
          </a:r>
        </a:p>
      </dgm:t>
    </dgm:pt>
    <dgm:pt modelId="{E5CA3FB0-12F1-3341-98B7-D19DF8582B78}" type="sibTrans" cxnId="{6BC8B97B-1578-834F-A493-85901919F4E4}">
      <dgm:prSet/>
      <dgm:spPr/>
      <dgm:t>
        <a:bodyPr/>
        <a:lstStyle/>
        <a:p>
          <a:endParaRPr lang="en-US"/>
        </a:p>
      </dgm:t>
    </dgm:pt>
    <dgm:pt modelId="{9EE537B6-7CE1-914D-BF9A-0AB50616F74C}" type="parTrans" cxnId="{6BC8B97B-1578-834F-A493-85901919F4E4}">
      <dgm:prSet/>
      <dgm:spPr/>
      <dgm:t>
        <a:bodyPr/>
        <a:lstStyle/>
        <a:p>
          <a:endParaRPr lang="en-US"/>
        </a:p>
      </dgm:t>
    </dgm:pt>
    <dgm:pt modelId="{02004101-E36F-DD43-B5C2-DC3810E6470B}" type="pres">
      <dgm:prSet presAssocID="{8B16E344-1ADA-7043-804C-ABB85DFB4A5B}" presName="outerComposite" presStyleCnt="0">
        <dgm:presLayoutVars>
          <dgm:chMax val="2"/>
          <dgm:animLvl val="lvl"/>
          <dgm:resizeHandles val="exact"/>
        </dgm:presLayoutVars>
      </dgm:prSet>
      <dgm:spPr/>
    </dgm:pt>
    <dgm:pt modelId="{8C3909F6-A62C-AC43-BF10-B210D25DF20C}" type="pres">
      <dgm:prSet presAssocID="{8B16E344-1ADA-7043-804C-ABB85DFB4A5B}" presName="dummyMaxCanvas" presStyleCnt="0"/>
      <dgm:spPr/>
    </dgm:pt>
    <dgm:pt modelId="{D71EA126-1287-A245-B76D-A0783349FA08}" type="pres">
      <dgm:prSet presAssocID="{8B16E344-1ADA-7043-804C-ABB85DFB4A5B}" presName="parentComposite" presStyleCnt="0"/>
      <dgm:spPr/>
    </dgm:pt>
    <dgm:pt modelId="{80E06216-DE78-D74B-AE71-4009638DF0EF}" type="pres">
      <dgm:prSet presAssocID="{8B16E344-1ADA-7043-804C-ABB85DFB4A5B}" presName="parent1" presStyleLbl="alignAccFollowNode1" presStyleIdx="0" presStyleCnt="4" custLinFactNeighborY="7917">
        <dgm:presLayoutVars>
          <dgm:chMax val="4"/>
        </dgm:presLayoutVars>
      </dgm:prSet>
      <dgm:spPr/>
    </dgm:pt>
    <dgm:pt modelId="{E70E93EF-64BD-044A-88F2-01625602F8BF}" type="pres">
      <dgm:prSet presAssocID="{8B16E344-1ADA-7043-804C-ABB85DFB4A5B}" presName="parent2" presStyleLbl="alignAccFollowNode1" presStyleIdx="1" presStyleCnt="4" custLinFactNeighborY="9048">
        <dgm:presLayoutVars>
          <dgm:chMax val="4"/>
        </dgm:presLayoutVars>
      </dgm:prSet>
      <dgm:spPr/>
    </dgm:pt>
    <dgm:pt modelId="{D85A5BE2-F69A-0C46-9518-384ACE649DD6}" type="pres">
      <dgm:prSet presAssocID="{8B16E344-1ADA-7043-804C-ABB85DFB4A5B}" presName="childrenComposite" presStyleCnt="0"/>
      <dgm:spPr/>
    </dgm:pt>
    <dgm:pt modelId="{4DDD6685-854B-E44A-878A-120FE24E3F2F}" type="pres">
      <dgm:prSet presAssocID="{8B16E344-1ADA-7043-804C-ABB85DFB4A5B}" presName="dummyMaxCanvas_ChildArea" presStyleCnt="0"/>
      <dgm:spPr/>
    </dgm:pt>
    <dgm:pt modelId="{6C018AC9-6A59-5C45-8A2C-9D76C0DB3666}" type="pres">
      <dgm:prSet presAssocID="{8B16E344-1ADA-7043-804C-ABB85DFB4A5B}" presName="fulcrum" presStyleLbl="alignAccFollowNode1" presStyleIdx="2" presStyleCnt="4"/>
      <dgm:spPr>
        <a:solidFill>
          <a:schemeClr val="accent3">
            <a:lumMod val="50000"/>
            <a:alpha val="90000"/>
          </a:schemeClr>
        </a:solidFill>
      </dgm:spPr>
    </dgm:pt>
    <dgm:pt modelId="{106368F9-FBF8-DA4E-AC8B-818513BEE1DE}" type="pres">
      <dgm:prSet presAssocID="{8B16E344-1ADA-7043-804C-ABB85DFB4A5B}" presName="balance_34" presStyleLbl="alignAccFollowNode1" presStyleIdx="3" presStyleCnt="4">
        <dgm:presLayoutVars>
          <dgm:bulletEnabled val="1"/>
        </dgm:presLayoutVars>
      </dgm:prSet>
      <dgm:spPr>
        <a:solidFill>
          <a:schemeClr val="accent3">
            <a:lumMod val="50000"/>
            <a:alpha val="90000"/>
          </a:schemeClr>
        </a:solidFill>
      </dgm:spPr>
    </dgm:pt>
    <dgm:pt modelId="{C71BAE66-04AD-4C47-A2BB-CD5CA2020022}" type="pres">
      <dgm:prSet presAssocID="{8B16E344-1ADA-7043-804C-ABB85DFB4A5B}" presName="right_34_1" presStyleLbl="node1" presStyleIdx="0" presStyleCnt="7">
        <dgm:presLayoutVars>
          <dgm:bulletEnabled val="1"/>
        </dgm:presLayoutVars>
      </dgm:prSet>
      <dgm:spPr/>
    </dgm:pt>
    <dgm:pt modelId="{BE309AB5-B49A-B040-8A03-46A3B885EB07}" type="pres">
      <dgm:prSet presAssocID="{8B16E344-1ADA-7043-804C-ABB85DFB4A5B}" presName="right_34_2" presStyleLbl="node1" presStyleIdx="1" presStyleCnt="7">
        <dgm:presLayoutVars>
          <dgm:bulletEnabled val="1"/>
        </dgm:presLayoutVars>
      </dgm:prSet>
      <dgm:spPr/>
    </dgm:pt>
    <dgm:pt modelId="{B74D729E-4BEB-E04F-AB55-01B7D9E838BE}" type="pres">
      <dgm:prSet presAssocID="{8B16E344-1ADA-7043-804C-ABB85DFB4A5B}" presName="right_34_3" presStyleLbl="node1" presStyleIdx="2" presStyleCnt="7">
        <dgm:presLayoutVars>
          <dgm:bulletEnabled val="1"/>
        </dgm:presLayoutVars>
      </dgm:prSet>
      <dgm:spPr/>
    </dgm:pt>
    <dgm:pt modelId="{B0CD6D3D-1857-794A-948A-FA20249A448F}" type="pres">
      <dgm:prSet presAssocID="{8B16E344-1ADA-7043-804C-ABB85DFB4A5B}" presName="right_34_4" presStyleLbl="node1" presStyleIdx="3" presStyleCnt="7">
        <dgm:presLayoutVars>
          <dgm:bulletEnabled val="1"/>
        </dgm:presLayoutVars>
      </dgm:prSet>
      <dgm:spPr/>
    </dgm:pt>
    <dgm:pt modelId="{9CF18F79-2F9D-7B47-9F5E-3B6CE812C3A1}" type="pres">
      <dgm:prSet presAssocID="{8B16E344-1ADA-7043-804C-ABB85DFB4A5B}" presName="left_34_1" presStyleLbl="node1" presStyleIdx="4" presStyleCnt="7">
        <dgm:presLayoutVars>
          <dgm:bulletEnabled val="1"/>
        </dgm:presLayoutVars>
      </dgm:prSet>
      <dgm:spPr/>
    </dgm:pt>
    <dgm:pt modelId="{A23B942E-4792-F441-8B26-8BCD27C3D706}" type="pres">
      <dgm:prSet presAssocID="{8B16E344-1ADA-7043-804C-ABB85DFB4A5B}" presName="left_34_2" presStyleLbl="node1" presStyleIdx="5" presStyleCnt="7">
        <dgm:presLayoutVars>
          <dgm:bulletEnabled val="1"/>
        </dgm:presLayoutVars>
      </dgm:prSet>
      <dgm:spPr/>
    </dgm:pt>
    <dgm:pt modelId="{E635C056-E997-E744-8377-44F124D233A3}" type="pres">
      <dgm:prSet presAssocID="{8B16E344-1ADA-7043-804C-ABB85DFB4A5B}" presName="left_34_3" presStyleLbl="node1" presStyleIdx="6" presStyleCnt="7">
        <dgm:presLayoutVars>
          <dgm:bulletEnabled val="1"/>
        </dgm:presLayoutVars>
      </dgm:prSet>
      <dgm:spPr/>
    </dgm:pt>
  </dgm:ptLst>
  <dgm:cxnLst>
    <dgm:cxn modelId="{184DB905-42C5-FB44-B567-CB03D64E67BD}" type="presOf" srcId="{4906339C-F381-0045-929F-EE78F08A288E}" destId="{9CF18F79-2F9D-7B47-9F5E-3B6CE812C3A1}" srcOrd="0" destOrd="0" presId="urn:microsoft.com/office/officeart/2005/8/layout/balance1"/>
    <dgm:cxn modelId="{06E30613-7A9F-F04B-A3E0-F3176F917F53}" srcId="{6E499277-1FE9-4B43-96E9-5D869482CF36}" destId="{4906339C-F381-0045-929F-EE78F08A288E}" srcOrd="0" destOrd="0" parTransId="{EAC527B3-C447-1642-81B6-3F2AFAB533F2}" sibTransId="{D71231CC-2C7A-DB4F-B900-EA3A0673D341}"/>
    <dgm:cxn modelId="{AA205C16-F4DB-4245-B8D3-F7B5BAD5BAB6}" srcId="{6E499277-1FE9-4B43-96E9-5D869482CF36}" destId="{A6C6B8AC-B7DA-074E-95FD-B6594EA86034}" srcOrd="1" destOrd="0" parTransId="{793C7D36-3322-7741-AFAB-7F55B196F102}" sibTransId="{E14B11BF-3282-5540-BD3B-9111CBBDB6C7}"/>
    <dgm:cxn modelId="{10E93717-4357-0744-A0EF-AB21DC526A4B}" srcId="{8B16E344-1ADA-7043-804C-ABB85DFB4A5B}" destId="{6E499277-1FE9-4B43-96E9-5D869482CF36}" srcOrd="0" destOrd="0" parTransId="{14D4376B-C67C-0C41-BB6C-47FFFAC6696C}" sibTransId="{5BA63454-B183-A641-BB3B-3A0BE1E25F33}"/>
    <dgm:cxn modelId="{FC56E827-8DDD-3849-A6DD-BDDC365258BE}" type="presOf" srcId="{03F33698-9FC3-E840-A131-824DFD3381BF}" destId="{B0CD6D3D-1857-794A-948A-FA20249A448F}" srcOrd="0" destOrd="0" presId="urn:microsoft.com/office/officeart/2005/8/layout/balance1"/>
    <dgm:cxn modelId="{5FA04831-CCB4-4047-A08D-E48FFF902C80}" srcId="{F35F4DB1-BA55-F84B-BAC5-C5A527B97E69}" destId="{E612EDAE-783C-F440-A75A-A934A29F0897}" srcOrd="0" destOrd="0" parTransId="{444E9D03-4194-7C4C-952B-47414DE5D739}" sibTransId="{F99E171F-DD9A-8344-B7CC-43E4A4F3C428}"/>
    <dgm:cxn modelId="{98F5A136-9A69-B34A-9C65-77719BD93E4C}" type="presOf" srcId="{A6C6B8AC-B7DA-074E-95FD-B6594EA86034}" destId="{A23B942E-4792-F441-8B26-8BCD27C3D706}" srcOrd="0" destOrd="0" presId="urn:microsoft.com/office/officeart/2005/8/layout/balance1"/>
    <dgm:cxn modelId="{96C37B3F-22EA-CD45-8F31-880C48B70DC1}" srcId="{8B16E344-1ADA-7043-804C-ABB85DFB4A5B}" destId="{F35F4DB1-BA55-F84B-BAC5-C5A527B97E69}" srcOrd="1" destOrd="0" parTransId="{BC5827D6-ED23-2847-98C7-089C2F142A91}" sibTransId="{FFE665FD-9AF1-E344-A641-15895ABD4830}"/>
    <dgm:cxn modelId="{A0623045-F7DB-CA42-94AD-4B6C3E62406C}" type="presOf" srcId="{471C9767-8339-1746-B650-C4D4F66F05BD}" destId="{BE309AB5-B49A-B040-8A03-46A3B885EB07}" srcOrd="0" destOrd="0" presId="urn:microsoft.com/office/officeart/2005/8/layout/balance1"/>
    <dgm:cxn modelId="{87C4706E-8748-174E-82BD-B03E1BD0D0A4}" type="presOf" srcId="{E612EDAE-783C-F440-A75A-A934A29F0897}" destId="{C71BAE66-04AD-4C47-A2BB-CD5CA2020022}" srcOrd="0" destOrd="0" presId="urn:microsoft.com/office/officeart/2005/8/layout/balance1"/>
    <dgm:cxn modelId="{A3868650-F2F1-2940-B872-46218854058D}" srcId="{F35F4DB1-BA55-F84B-BAC5-C5A527B97E69}" destId="{471C9767-8339-1746-B650-C4D4F66F05BD}" srcOrd="1" destOrd="0" parTransId="{F72B3CAE-59C9-4A44-98E6-B7ABDBC20311}" sibTransId="{56CCD7E3-5474-1246-B231-97B91F2E6E24}"/>
    <dgm:cxn modelId="{6BC8B97B-1578-834F-A493-85901919F4E4}" srcId="{F35F4DB1-BA55-F84B-BAC5-C5A527B97E69}" destId="{EB6420CE-7EE1-304E-A80A-E8F8D2FB64F1}" srcOrd="2" destOrd="0" parTransId="{9EE537B6-7CE1-914D-BF9A-0AB50616F74C}" sibTransId="{E5CA3FB0-12F1-3341-98B7-D19DF8582B78}"/>
    <dgm:cxn modelId="{325F18B2-C59E-D745-9D10-5FD31D06C43F}" type="presOf" srcId="{EB6420CE-7EE1-304E-A80A-E8F8D2FB64F1}" destId="{B74D729E-4BEB-E04F-AB55-01B7D9E838BE}" srcOrd="0" destOrd="0" presId="urn:microsoft.com/office/officeart/2005/8/layout/balance1"/>
    <dgm:cxn modelId="{665EA8C5-5C0D-B443-8D45-23AFED706CCF}" type="presOf" srcId="{6E499277-1FE9-4B43-96E9-5D869482CF36}" destId="{80E06216-DE78-D74B-AE71-4009638DF0EF}" srcOrd="0" destOrd="0" presId="urn:microsoft.com/office/officeart/2005/8/layout/balance1"/>
    <dgm:cxn modelId="{CBCBFEC7-1761-2F46-909D-A8FA6BD9486F}" srcId="{6E499277-1FE9-4B43-96E9-5D869482CF36}" destId="{6FFDB6F0-61DC-5A4E-8CBA-161C5EC16990}" srcOrd="2" destOrd="0" parTransId="{6DF0BD52-32F1-E548-B15B-7CB796B1ED1E}" sibTransId="{8955ED88-7F2A-B14E-A01B-A3F78F37C8B0}"/>
    <dgm:cxn modelId="{9136ECDE-63FC-D740-BD9C-D97E31EFEE21}" type="presOf" srcId="{6FFDB6F0-61DC-5A4E-8CBA-161C5EC16990}" destId="{E635C056-E997-E744-8377-44F124D233A3}" srcOrd="0" destOrd="0" presId="urn:microsoft.com/office/officeart/2005/8/layout/balance1"/>
    <dgm:cxn modelId="{813F5AEE-BF5E-074C-B00D-8ECCBAD3E9D9}" type="presOf" srcId="{F35F4DB1-BA55-F84B-BAC5-C5A527B97E69}" destId="{E70E93EF-64BD-044A-88F2-01625602F8BF}" srcOrd="0" destOrd="0" presId="urn:microsoft.com/office/officeart/2005/8/layout/balance1"/>
    <dgm:cxn modelId="{5C3E8DF6-FACF-4849-9387-0F7F50F71173}" srcId="{F35F4DB1-BA55-F84B-BAC5-C5A527B97E69}" destId="{03F33698-9FC3-E840-A131-824DFD3381BF}" srcOrd="3" destOrd="0" parTransId="{6870211E-9BB4-F941-B02C-045DA36A0995}" sibTransId="{EC0FA26E-63E0-CE4C-8AC5-F843E2B8FB9C}"/>
    <dgm:cxn modelId="{34E4BDF7-0054-1549-8995-8C14366A89CD}" type="presOf" srcId="{8B16E344-1ADA-7043-804C-ABB85DFB4A5B}" destId="{02004101-E36F-DD43-B5C2-DC3810E6470B}" srcOrd="0" destOrd="0" presId="urn:microsoft.com/office/officeart/2005/8/layout/balance1"/>
    <dgm:cxn modelId="{9E003022-690A-C548-9D1C-F4CCF07632C2}" type="presParOf" srcId="{02004101-E36F-DD43-B5C2-DC3810E6470B}" destId="{8C3909F6-A62C-AC43-BF10-B210D25DF20C}" srcOrd="0" destOrd="0" presId="urn:microsoft.com/office/officeart/2005/8/layout/balance1"/>
    <dgm:cxn modelId="{8BF96F2D-7C19-7246-A78E-29DF58FAA16D}" type="presParOf" srcId="{02004101-E36F-DD43-B5C2-DC3810E6470B}" destId="{D71EA126-1287-A245-B76D-A0783349FA08}" srcOrd="1" destOrd="0" presId="urn:microsoft.com/office/officeart/2005/8/layout/balance1"/>
    <dgm:cxn modelId="{180224A8-C172-1D45-8F95-11A218A64C2B}" type="presParOf" srcId="{D71EA126-1287-A245-B76D-A0783349FA08}" destId="{80E06216-DE78-D74B-AE71-4009638DF0EF}" srcOrd="0" destOrd="0" presId="urn:microsoft.com/office/officeart/2005/8/layout/balance1"/>
    <dgm:cxn modelId="{4B84B69D-9D4E-5648-94D2-03416D8E5285}" type="presParOf" srcId="{D71EA126-1287-A245-B76D-A0783349FA08}" destId="{E70E93EF-64BD-044A-88F2-01625602F8BF}" srcOrd="1" destOrd="0" presId="urn:microsoft.com/office/officeart/2005/8/layout/balance1"/>
    <dgm:cxn modelId="{ABD91861-7BB1-ED48-AE6D-4134C871D8DA}" type="presParOf" srcId="{02004101-E36F-DD43-B5C2-DC3810E6470B}" destId="{D85A5BE2-F69A-0C46-9518-384ACE649DD6}" srcOrd="2" destOrd="0" presId="urn:microsoft.com/office/officeart/2005/8/layout/balance1"/>
    <dgm:cxn modelId="{65485BF7-8E55-2548-B44E-9C060A55816D}" type="presParOf" srcId="{D85A5BE2-F69A-0C46-9518-384ACE649DD6}" destId="{4DDD6685-854B-E44A-878A-120FE24E3F2F}" srcOrd="0" destOrd="0" presId="urn:microsoft.com/office/officeart/2005/8/layout/balance1"/>
    <dgm:cxn modelId="{9CFB4952-5653-C344-A11D-70258CEA21C0}" type="presParOf" srcId="{D85A5BE2-F69A-0C46-9518-384ACE649DD6}" destId="{6C018AC9-6A59-5C45-8A2C-9D76C0DB3666}" srcOrd="1" destOrd="0" presId="urn:microsoft.com/office/officeart/2005/8/layout/balance1"/>
    <dgm:cxn modelId="{3F2A45D5-1F1E-C141-A4AE-9F10D9A6B1C6}" type="presParOf" srcId="{D85A5BE2-F69A-0C46-9518-384ACE649DD6}" destId="{106368F9-FBF8-DA4E-AC8B-818513BEE1DE}" srcOrd="2" destOrd="0" presId="urn:microsoft.com/office/officeart/2005/8/layout/balance1"/>
    <dgm:cxn modelId="{C7C9D1B2-098B-E741-BF97-EA54EB6AAB99}" type="presParOf" srcId="{D85A5BE2-F69A-0C46-9518-384ACE649DD6}" destId="{C71BAE66-04AD-4C47-A2BB-CD5CA2020022}" srcOrd="3" destOrd="0" presId="urn:microsoft.com/office/officeart/2005/8/layout/balance1"/>
    <dgm:cxn modelId="{8BD0ED64-1386-9446-8AE3-C35240D66863}" type="presParOf" srcId="{D85A5BE2-F69A-0C46-9518-384ACE649DD6}" destId="{BE309AB5-B49A-B040-8A03-46A3B885EB07}" srcOrd="4" destOrd="0" presId="urn:microsoft.com/office/officeart/2005/8/layout/balance1"/>
    <dgm:cxn modelId="{5FAC0E3B-7639-8044-8C75-CAA21BC962DD}" type="presParOf" srcId="{D85A5BE2-F69A-0C46-9518-384ACE649DD6}" destId="{B74D729E-4BEB-E04F-AB55-01B7D9E838BE}" srcOrd="5" destOrd="0" presId="urn:microsoft.com/office/officeart/2005/8/layout/balance1"/>
    <dgm:cxn modelId="{BDE04249-7750-8C49-9C68-6100354ED4D4}" type="presParOf" srcId="{D85A5BE2-F69A-0C46-9518-384ACE649DD6}" destId="{B0CD6D3D-1857-794A-948A-FA20249A448F}" srcOrd="6" destOrd="0" presId="urn:microsoft.com/office/officeart/2005/8/layout/balance1"/>
    <dgm:cxn modelId="{CB3B39F3-A49C-8F4D-90D3-3D04350966DA}" type="presParOf" srcId="{D85A5BE2-F69A-0C46-9518-384ACE649DD6}" destId="{9CF18F79-2F9D-7B47-9F5E-3B6CE812C3A1}" srcOrd="7" destOrd="0" presId="urn:microsoft.com/office/officeart/2005/8/layout/balance1"/>
    <dgm:cxn modelId="{5F5F563D-4EC2-CE47-87A8-64646D85C463}" type="presParOf" srcId="{D85A5BE2-F69A-0C46-9518-384ACE649DD6}" destId="{A23B942E-4792-F441-8B26-8BCD27C3D706}" srcOrd="8" destOrd="0" presId="urn:microsoft.com/office/officeart/2005/8/layout/balance1"/>
    <dgm:cxn modelId="{5B681928-E085-B84D-B79E-37274BDCB1C9}" type="presParOf" srcId="{D85A5BE2-F69A-0C46-9518-384ACE649DD6}" destId="{E635C056-E997-E744-8377-44F124D233A3}" srcOrd="9"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16E344-1ADA-7043-804C-ABB85DFB4A5B}" type="doc">
      <dgm:prSet loTypeId="urn:microsoft.com/office/officeart/2005/8/layout/balance1" loCatId="" qsTypeId="urn:microsoft.com/office/officeart/2005/8/quickstyle/simple1" qsCatId="simple" csTypeId="urn:microsoft.com/office/officeart/2005/8/colors/accent1_2" csCatId="accent1" phldr="1"/>
      <dgm:spPr/>
      <dgm:t>
        <a:bodyPr/>
        <a:lstStyle/>
        <a:p>
          <a:endParaRPr lang="en-US"/>
        </a:p>
      </dgm:t>
    </dgm:pt>
    <dgm:pt modelId="{6E499277-1FE9-4B43-96E9-5D869482CF36}">
      <dgm:prSet phldrT="[Text]"/>
      <dgm:spPr/>
      <dgm:t>
        <a:bodyPr/>
        <a:lstStyle/>
        <a:p>
          <a:r>
            <a:rPr lang="en-US" dirty="0"/>
            <a:t>Firm Costs</a:t>
          </a:r>
        </a:p>
      </dgm:t>
    </dgm:pt>
    <dgm:pt modelId="{14D4376B-C67C-0C41-BB6C-47FFFAC6696C}" type="parTrans" cxnId="{10E93717-4357-0744-A0EF-AB21DC526A4B}">
      <dgm:prSet/>
      <dgm:spPr/>
      <dgm:t>
        <a:bodyPr/>
        <a:lstStyle/>
        <a:p>
          <a:endParaRPr lang="en-US"/>
        </a:p>
      </dgm:t>
    </dgm:pt>
    <dgm:pt modelId="{5BA63454-B183-A641-BB3B-3A0BE1E25F33}" type="sibTrans" cxnId="{10E93717-4357-0744-A0EF-AB21DC526A4B}">
      <dgm:prSet/>
      <dgm:spPr/>
      <dgm:t>
        <a:bodyPr/>
        <a:lstStyle/>
        <a:p>
          <a:endParaRPr lang="en-US"/>
        </a:p>
      </dgm:t>
    </dgm:pt>
    <dgm:pt modelId="{6FFDB6F0-61DC-5A4E-8CBA-161C5EC16990}">
      <dgm:prSet phldrT="[Text]"/>
      <dgm:spPr/>
      <dgm:t>
        <a:bodyPr/>
        <a:lstStyle/>
        <a:p>
          <a:r>
            <a:rPr lang="en-US" dirty="0"/>
            <a:t>Wages </a:t>
          </a:r>
        </a:p>
      </dgm:t>
    </dgm:pt>
    <dgm:pt modelId="{6DF0BD52-32F1-E548-B15B-7CB796B1ED1E}" type="parTrans" cxnId="{CBCBFEC7-1761-2F46-909D-A8FA6BD9486F}">
      <dgm:prSet/>
      <dgm:spPr/>
      <dgm:t>
        <a:bodyPr/>
        <a:lstStyle/>
        <a:p>
          <a:endParaRPr lang="en-US"/>
        </a:p>
      </dgm:t>
    </dgm:pt>
    <dgm:pt modelId="{8955ED88-7F2A-B14E-A01B-A3F78F37C8B0}" type="sibTrans" cxnId="{CBCBFEC7-1761-2F46-909D-A8FA6BD9486F}">
      <dgm:prSet/>
      <dgm:spPr/>
      <dgm:t>
        <a:bodyPr/>
        <a:lstStyle/>
        <a:p>
          <a:endParaRPr lang="en-US"/>
        </a:p>
      </dgm:t>
    </dgm:pt>
    <dgm:pt modelId="{A6C6B8AC-B7DA-074E-95FD-B6594EA86034}">
      <dgm:prSet phldrT="[Text]"/>
      <dgm:spPr/>
      <dgm:t>
        <a:bodyPr/>
        <a:lstStyle/>
        <a:p>
          <a:r>
            <a:rPr lang="en-US" dirty="0"/>
            <a:t>Training Coursework and Materials</a:t>
          </a:r>
        </a:p>
      </dgm:t>
    </dgm:pt>
    <dgm:pt modelId="{793C7D36-3322-7741-AFAB-7F55B196F102}" type="parTrans" cxnId="{AA205C16-F4DB-4245-B8D3-F7B5BAD5BAB6}">
      <dgm:prSet/>
      <dgm:spPr/>
      <dgm:t>
        <a:bodyPr/>
        <a:lstStyle/>
        <a:p>
          <a:endParaRPr lang="en-US"/>
        </a:p>
      </dgm:t>
    </dgm:pt>
    <dgm:pt modelId="{E14B11BF-3282-5540-BD3B-9111CBBDB6C7}" type="sibTrans" cxnId="{AA205C16-F4DB-4245-B8D3-F7B5BAD5BAB6}">
      <dgm:prSet/>
      <dgm:spPr/>
      <dgm:t>
        <a:bodyPr/>
        <a:lstStyle/>
        <a:p>
          <a:endParaRPr lang="en-US"/>
        </a:p>
      </dgm:t>
    </dgm:pt>
    <dgm:pt modelId="{F35F4DB1-BA55-F84B-BAC5-C5A527B97E69}">
      <dgm:prSet phldrT="[Text]"/>
      <dgm:spPr/>
      <dgm:t>
        <a:bodyPr/>
        <a:lstStyle/>
        <a:p>
          <a:r>
            <a:rPr lang="en-US" dirty="0"/>
            <a:t>Firm Benefits</a:t>
          </a:r>
        </a:p>
      </dgm:t>
    </dgm:pt>
    <dgm:pt modelId="{BC5827D6-ED23-2847-98C7-089C2F142A91}" type="parTrans" cxnId="{96C37B3F-22EA-CD45-8F31-880C48B70DC1}">
      <dgm:prSet/>
      <dgm:spPr/>
      <dgm:t>
        <a:bodyPr/>
        <a:lstStyle/>
        <a:p>
          <a:endParaRPr lang="en-US"/>
        </a:p>
      </dgm:t>
    </dgm:pt>
    <dgm:pt modelId="{FFE665FD-9AF1-E344-A641-15895ABD4830}" type="sibTrans" cxnId="{96C37B3F-22EA-CD45-8F31-880C48B70DC1}">
      <dgm:prSet/>
      <dgm:spPr/>
      <dgm:t>
        <a:bodyPr/>
        <a:lstStyle/>
        <a:p>
          <a:endParaRPr lang="en-US"/>
        </a:p>
      </dgm:t>
    </dgm:pt>
    <dgm:pt modelId="{471C9767-8339-1746-B650-C4D4F66F05BD}">
      <dgm:prSet phldrT="[Text]"/>
      <dgm:spPr/>
      <dgm:t>
        <a:bodyPr/>
        <a:lstStyle/>
        <a:p>
          <a:r>
            <a:rPr lang="en-US" dirty="0"/>
            <a:t>Retention and Talent Pipeline</a:t>
          </a:r>
        </a:p>
      </dgm:t>
    </dgm:pt>
    <dgm:pt modelId="{F72B3CAE-59C9-4A44-98E6-B7ABDBC20311}" type="parTrans" cxnId="{A3868650-F2F1-2940-B872-46218854058D}">
      <dgm:prSet/>
      <dgm:spPr/>
      <dgm:t>
        <a:bodyPr/>
        <a:lstStyle/>
        <a:p>
          <a:endParaRPr lang="en-US"/>
        </a:p>
      </dgm:t>
    </dgm:pt>
    <dgm:pt modelId="{56CCD7E3-5474-1246-B231-97B91F2E6E24}" type="sibTrans" cxnId="{A3868650-F2F1-2940-B872-46218854058D}">
      <dgm:prSet/>
      <dgm:spPr/>
      <dgm:t>
        <a:bodyPr/>
        <a:lstStyle/>
        <a:p>
          <a:endParaRPr lang="en-US"/>
        </a:p>
      </dgm:t>
    </dgm:pt>
    <dgm:pt modelId="{03F33698-9FC3-E840-A131-824DFD3381BF}">
      <dgm:prSet phldrT="[Text]"/>
      <dgm:spPr/>
      <dgm:t>
        <a:bodyPr/>
        <a:lstStyle/>
        <a:p>
          <a:r>
            <a:rPr lang="en-US" dirty="0"/>
            <a:t>Productivity </a:t>
          </a:r>
        </a:p>
      </dgm:t>
    </dgm:pt>
    <dgm:pt modelId="{6870211E-9BB4-F941-B02C-045DA36A0995}" type="parTrans" cxnId="{5C3E8DF6-FACF-4849-9387-0F7F50F71173}">
      <dgm:prSet/>
      <dgm:spPr/>
      <dgm:t>
        <a:bodyPr/>
        <a:lstStyle/>
        <a:p>
          <a:endParaRPr lang="en-US"/>
        </a:p>
      </dgm:t>
    </dgm:pt>
    <dgm:pt modelId="{EC0FA26E-63E0-CE4C-8AC5-F843E2B8FB9C}" type="sibTrans" cxnId="{5C3E8DF6-FACF-4849-9387-0F7F50F71173}">
      <dgm:prSet/>
      <dgm:spPr/>
      <dgm:t>
        <a:bodyPr/>
        <a:lstStyle/>
        <a:p>
          <a:endParaRPr lang="en-US"/>
        </a:p>
      </dgm:t>
    </dgm:pt>
    <dgm:pt modelId="{4906339C-F381-0045-929F-EE78F08A288E}">
      <dgm:prSet phldrT="[Text]"/>
      <dgm:spPr/>
      <dgm:t>
        <a:bodyPr/>
        <a:lstStyle/>
        <a:p>
          <a:r>
            <a:rPr lang="en-US" dirty="0"/>
            <a:t>Recruitment and Training Personnel </a:t>
          </a:r>
        </a:p>
      </dgm:t>
    </dgm:pt>
    <dgm:pt modelId="{EAC527B3-C447-1642-81B6-3F2AFAB533F2}" type="parTrans" cxnId="{06E30613-7A9F-F04B-A3E0-F3176F917F53}">
      <dgm:prSet/>
      <dgm:spPr/>
      <dgm:t>
        <a:bodyPr/>
        <a:lstStyle/>
        <a:p>
          <a:endParaRPr lang="en-US"/>
        </a:p>
      </dgm:t>
    </dgm:pt>
    <dgm:pt modelId="{D71231CC-2C7A-DB4F-B900-EA3A0673D341}" type="sibTrans" cxnId="{06E30613-7A9F-F04B-A3E0-F3176F917F53}">
      <dgm:prSet/>
      <dgm:spPr/>
      <dgm:t>
        <a:bodyPr/>
        <a:lstStyle/>
        <a:p>
          <a:endParaRPr lang="en-US"/>
        </a:p>
      </dgm:t>
    </dgm:pt>
    <dgm:pt modelId="{E612EDAE-783C-F440-A75A-A934A29F0897}">
      <dgm:prSet phldrT="[Text]"/>
      <dgm:spPr>
        <a:solidFill>
          <a:srgbClr val="FFC000"/>
        </a:solidFill>
      </dgm:spPr>
      <dgm:t>
        <a:bodyPr/>
        <a:lstStyle/>
        <a:p>
          <a:r>
            <a:rPr lang="en-US" b="1" dirty="0">
              <a:solidFill>
                <a:schemeClr val="accent6">
                  <a:lumMod val="50000"/>
                </a:schemeClr>
              </a:solidFill>
            </a:rPr>
            <a:t>The Youth Factor </a:t>
          </a:r>
        </a:p>
      </dgm:t>
    </dgm:pt>
    <dgm:pt modelId="{444E9D03-4194-7C4C-952B-47414DE5D739}" type="parTrans" cxnId="{5FA04831-CCB4-4047-A08D-E48FFF902C80}">
      <dgm:prSet/>
      <dgm:spPr/>
      <dgm:t>
        <a:bodyPr/>
        <a:lstStyle/>
        <a:p>
          <a:endParaRPr lang="en-US"/>
        </a:p>
      </dgm:t>
    </dgm:pt>
    <dgm:pt modelId="{F99E171F-DD9A-8344-B7CC-43E4A4F3C428}" type="sibTrans" cxnId="{5FA04831-CCB4-4047-A08D-E48FFF902C80}">
      <dgm:prSet/>
      <dgm:spPr/>
      <dgm:t>
        <a:bodyPr/>
        <a:lstStyle/>
        <a:p>
          <a:endParaRPr lang="en-US"/>
        </a:p>
      </dgm:t>
    </dgm:pt>
    <dgm:pt modelId="{EB6420CE-7EE1-304E-A80A-E8F8D2FB64F1}">
      <dgm:prSet phldrT="[Text]"/>
      <dgm:spPr/>
      <dgm:t>
        <a:bodyPr/>
        <a:lstStyle/>
        <a:p>
          <a:r>
            <a:rPr lang="en-US" dirty="0"/>
            <a:t>Reduced Hiring &amp; Training  Costs </a:t>
          </a:r>
        </a:p>
      </dgm:t>
    </dgm:pt>
    <dgm:pt modelId="{E5CA3FB0-12F1-3341-98B7-D19DF8582B78}" type="sibTrans" cxnId="{6BC8B97B-1578-834F-A493-85901919F4E4}">
      <dgm:prSet/>
      <dgm:spPr/>
      <dgm:t>
        <a:bodyPr/>
        <a:lstStyle/>
        <a:p>
          <a:endParaRPr lang="en-US"/>
        </a:p>
      </dgm:t>
    </dgm:pt>
    <dgm:pt modelId="{9EE537B6-7CE1-914D-BF9A-0AB50616F74C}" type="parTrans" cxnId="{6BC8B97B-1578-834F-A493-85901919F4E4}">
      <dgm:prSet/>
      <dgm:spPr/>
      <dgm:t>
        <a:bodyPr/>
        <a:lstStyle/>
        <a:p>
          <a:endParaRPr lang="en-US"/>
        </a:p>
      </dgm:t>
    </dgm:pt>
    <dgm:pt modelId="{02004101-E36F-DD43-B5C2-DC3810E6470B}" type="pres">
      <dgm:prSet presAssocID="{8B16E344-1ADA-7043-804C-ABB85DFB4A5B}" presName="outerComposite" presStyleCnt="0">
        <dgm:presLayoutVars>
          <dgm:chMax val="2"/>
          <dgm:animLvl val="lvl"/>
          <dgm:resizeHandles val="exact"/>
        </dgm:presLayoutVars>
      </dgm:prSet>
      <dgm:spPr/>
    </dgm:pt>
    <dgm:pt modelId="{8C3909F6-A62C-AC43-BF10-B210D25DF20C}" type="pres">
      <dgm:prSet presAssocID="{8B16E344-1ADA-7043-804C-ABB85DFB4A5B}" presName="dummyMaxCanvas" presStyleCnt="0"/>
      <dgm:spPr/>
    </dgm:pt>
    <dgm:pt modelId="{D71EA126-1287-A245-B76D-A0783349FA08}" type="pres">
      <dgm:prSet presAssocID="{8B16E344-1ADA-7043-804C-ABB85DFB4A5B}" presName="parentComposite" presStyleCnt="0"/>
      <dgm:spPr/>
    </dgm:pt>
    <dgm:pt modelId="{80E06216-DE78-D74B-AE71-4009638DF0EF}" type="pres">
      <dgm:prSet presAssocID="{8B16E344-1ADA-7043-804C-ABB85DFB4A5B}" presName="parent1" presStyleLbl="alignAccFollowNode1" presStyleIdx="0" presStyleCnt="4" custLinFactNeighborY="7917">
        <dgm:presLayoutVars>
          <dgm:chMax val="4"/>
        </dgm:presLayoutVars>
      </dgm:prSet>
      <dgm:spPr/>
    </dgm:pt>
    <dgm:pt modelId="{E70E93EF-64BD-044A-88F2-01625602F8BF}" type="pres">
      <dgm:prSet presAssocID="{8B16E344-1ADA-7043-804C-ABB85DFB4A5B}" presName="parent2" presStyleLbl="alignAccFollowNode1" presStyleIdx="1" presStyleCnt="4" custLinFactNeighborY="9048">
        <dgm:presLayoutVars>
          <dgm:chMax val="4"/>
        </dgm:presLayoutVars>
      </dgm:prSet>
      <dgm:spPr/>
    </dgm:pt>
    <dgm:pt modelId="{D85A5BE2-F69A-0C46-9518-384ACE649DD6}" type="pres">
      <dgm:prSet presAssocID="{8B16E344-1ADA-7043-804C-ABB85DFB4A5B}" presName="childrenComposite" presStyleCnt="0"/>
      <dgm:spPr/>
    </dgm:pt>
    <dgm:pt modelId="{4DDD6685-854B-E44A-878A-120FE24E3F2F}" type="pres">
      <dgm:prSet presAssocID="{8B16E344-1ADA-7043-804C-ABB85DFB4A5B}" presName="dummyMaxCanvas_ChildArea" presStyleCnt="0"/>
      <dgm:spPr/>
    </dgm:pt>
    <dgm:pt modelId="{6C018AC9-6A59-5C45-8A2C-9D76C0DB3666}" type="pres">
      <dgm:prSet presAssocID="{8B16E344-1ADA-7043-804C-ABB85DFB4A5B}" presName="fulcrum" presStyleLbl="alignAccFollowNode1" presStyleIdx="2" presStyleCnt="4"/>
      <dgm:spPr>
        <a:solidFill>
          <a:schemeClr val="accent3">
            <a:lumMod val="50000"/>
            <a:alpha val="90000"/>
          </a:schemeClr>
        </a:solidFill>
      </dgm:spPr>
    </dgm:pt>
    <dgm:pt modelId="{106368F9-FBF8-DA4E-AC8B-818513BEE1DE}" type="pres">
      <dgm:prSet presAssocID="{8B16E344-1ADA-7043-804C-ABB85DFB4A5B}" presName="balance_34" presStyleLbl="alignAccFollowNode1" presStyleIdx="3" presStyleCnt="4">
        <dgm:presLayoutVars>
          <dgm:bulletEnabled val="1"/>
        </dgm:presLayoutVars>
      </dgm:prSet>
      <dgm:spPr>
        <a:solidFill>
          <a:schemeClr val="accent3">
            <a:lumMod val="50000"/>
            <a:alpha val="90000"/>
          </a:schemeClr>
        </a:solidFill>
      </dgm:spPr>
    </dgm:pt>
    <dgm:pt modelId="{C71BAE66-04AD-4C47-A2BB-CD5CA2020022}" type="pres">
      <dgm:prSet presAssocID="{8B16E344-1ADA-7043-804C-ABB85DFB4A5B}" presName="right_34_1" presStyleLbl="node1" presStyleIdx="0" presStyleCnt="7">
        <dgm:presLayoutVars>
          <dgm:bulletEnabled val="1"/>
        </dgm:presLayoutVars>
      </dgm:prSet>
      <dgm:spPr/>
    </dgm:pt>
    <dgm:pt modelId="{BE309AB5-B49A-B040-8A03-46A3B885EB07}" type="pres">
      <dgm:prSet presAssocID="{8B16E344-1ADA-7043-804C-ABB85DFB4A5B}" presName="right_34_2" presStyleLbl="node1" presStyleIdx="1" presStyleCnt="7">
        <dgm:presLayoutVars>
          <dgm:bulletEnabled val="1"/>
        </dgm:presLayoutVars>
      </dgm:prSet>
      <dgm:spPr/>
    </dgm:pt>
    <dgm:pt modelId="{B74D729E-4BEB-E04F-AB55-01B7D9E838BE}" type="pres">
      <dgm:prSet presAssocID="{8B16E344-1ADA-7043-804C-ABB85DFB4A5B}" presName="right_34_3" presStyleLbl="node1" presStyleIdx="2" presStyleCnt="7">
        <dgm:presLayoutVars>
          <dgm:bulletEnabled val="1"/>
        </dgm:presLayoutVars>
      </dgm:prSet>
      <dgm:spPr/>
    </dgm:pt>
    <dgm:pt modelId="{B0CD6D3D-1857-794A-948A-FA20249A448F}" type="pres">
      <dgm:prSet presAssocID="{8B16E344-1ADA-7043-804C-ABB85DFB4A5B}" presName="right_34_4" presStyleLbl="node1" presStyleIdx="3" presStyleCnt="7">
        <dgm:presLayoutVars>
          <dgm:bulletEnabled val="1"/>
        </dgm:presLayoutVars>
      </dgm:prSet>
      <dgm:spPr/>
    </dgm:pt>
    <dgm:pt modelId="{9CF18F79-2F9D-7B47-9F5E-3B6CE812C3A1}" type="pres">
      <dgm:prSet presAssocID="{8B16E344-1ADA-7043-804C-ABB85DFB4A5B}" presName="left_34_1" presStyleLbl="node1" presStyleIdx="4" presStyleCnt="7">
        <dgm:presLayoutVars>
          <dgm:bulletEnabled val="1"/>
        </dgm:presLayoutVars>
      </dgm:prSet>
      <dgm:spPr/>
    </dgm:pt>
    <dgm:pt modelId="{A23B942E-4792-F441-8B26-8BCD27C3D706}" type="pres">
      <dgm:prSet presAssocID="{8B16E344-1ADA-7043-804C-ABB85DFB4A5B}" presName="left_34_2" presStyleLbl="node1" presStyleIdx="5" presStyleCnt="7">
        <dgm:presLayoutVars>
          <dgm:bulletEnabled val="1"/>
        </dgm:presLayoutVars>
      </dgm:prSet>
      <dgm:spPr/>
    </dgm:pt>
    <dgm:pt modelId="{E635C056-E997-E744-8377-44F124D233A3}" type="pres">
      <dgm:prSet presAssocID="{8B16E344-1ADA-7043-804C-ABB85DFB4A5B}" presName="left_34_3" presStyleLbl="node1" presStyleIdx="6" presStyleCnt="7">
        <dgm:presLayoutVars>
          <dgm:bulletEnabled val="1"/>
        </dgm:presLayoutVars>
      </dgm:prSet>
      <dgm:spPr/>
    </dgm:pt>
  </dgm:ptLst>
  <dgm:cxnLst>
    <dgm:cxn modelId="{2385D901-CCCD-BD4B-BDD7-2AF37FE691A5}" type="presOf" srcId="{A6C6B8AC-B7DA-074E-95FD-B6594EA86034}" destId="{A23B942E-4792-F441-8B26-8BCD27C3D706}" srcOrd="0" destOrd="0" presId="urn:microsoft.com/office/officeart/2005/8/layout/balance1"/>
    <dgm:cxn modelId="{06E30613-7A9F-F04B-A3E0-F3176F917F53}" srcId="{6E499277-1FE9-4B43-96E9-5D869482CF36}" destId="{4906339C-F381-0045-929F-EE78F08A288E}" srcOrd="0" destOrd="0" parTransId="{EAC527B3-C447-1642-81B6-3F2AFAB533F2}" sibTransId="{D71231CC-2C7A-DB4F-B900-EA3A0673D341}"/>
    <dgm:cxn modelId="{AA205C16-F4DB-4245-B8D3-F7B5BAD5BAB6}" srcId="{6E499277-1FE9-4B43-96E9-5D869482CF36}" destId="{A6C6B8AC-B7DA-074E-95FD-B6594EA86034}" srcOrd="1" destOrd="0" parTransId="{793C7D36-3322-7741-AFAB-7F55B196F102}" sibTransId="{E14B11BF-3282-5540-BD3B-9111CBBDB6C7}"/>
    <dgm:cxn modelId="{10E93717-4357-0744-A0EF-AB21DC526A4B}" srcId="{8B16E344-1ADA-7043-804C-ABB85DFB4A5B}" destId="{6E499277-1FE9-4B43-96E9-5D869482CF36}" srcOrd="0" destOrd="0" parTransId="{14D4376B-C67C-0C41-BB6C-47FFFAC6696C}" sibTransId="{5BA63454-B183-A641-BB3B-3A0BE1E25F33}"/>
    <dgm:cxn modelId="{62822729-B007-6D47-8384-B028B1775F28}" type="presOf" srcId="{03F33698-9FC3-E840-A131-824DFD3381BF}" destId="{B0CD6D3D-1857-794A-948A-FA20249A448F}" srcOrd="0" destOrd="0" presId="urn:microsoft.com/office/officeart/2005/8/layout/balance1"/>
    <dgm:cxn modelId="{5FA04831-CCB4-4047-A08D-E48FFF902C80}" srcId="{F35F4DB1-BA55-F84B-BAC5-C5A527B97E69}" destId="{E612EDAE-783C-F440-A75A-A934A29F0897}" srcOrd="0" destOrd="0" parTransId="{444E9D03-4194-7C4C-952B-47414DE5D739}" sibTransId="{F99E171F-DD9A-8344-B7CC-43E4A4F3C428}"/>
    <dgm:cxn modelId="{96C37B3F-22EA-CD45-8F31-880C48B70DC1}" srcId="{8B16E344-1ADA-7043-804C-ABB85DFB4A5B}" destId="{F35F4DB1-BA55-F84B-BAC5-C5A527B97E69}" srcOrd="1" destOrd="0" parTransId="{BC5827D6-ED23-2847-98C7-089C2F142A91}" sibTransId="{FFE665FD-9AF1-E344-A641-15895ABD4830}"/>
    <dgm:cxn modelId="{A3868650-F2F1-2940-B872-46218854058D}" srcId="{F35F4DB1-BA55-F84B-BAC5-C5A527B97E69}" destId="{471C9767-8339-1746-B650-C4D4F66F05BD}" srcOrd="1" destOrd="0" parTransId="{F72B3CAE-59C9-4A44-98E6-B7ABDBC20311}" sibTransId="{56CCD7E3-5474-1246-B231-97B91F2E6E24}"/>
    <dgm:cxn modelId="{34C91054-C773-1B47-9317-5F3799761FA9}" type="presOf" srcId="{6E499277-1FE9-4B43-96E9-5D869482CF36}" destId="{80E06216-DE78-D74B-AE71-4009638DF0EF}" srcOrd="0" destOrd="0" presId="urn:microsoft.com/office/officeart/2005/8/layout/balance1"/>
    <dgm:cxn modelId="{018A4F59-02F5-7847-A003-994E4DE95156}" type="presOf" srcId="{EB6420CE-7EE1-304E-A80A-E8F8D2FB64F1}" destId="{B74D729E-4BEB-E04F-AB55-01B7D9E838BE}" srcOrd="0" destOrd="0" presId="urn:microsoft.com/office/officeart/2005/8/layout/balance1"/>
    <dgm:cxn modelId="{6BC8B97B-1578-834F-A493-85901919F4E4}" srcId="{F35F4DB1-BA55-F84B-BAC5-C5A527B97E69}" destId="{EB6420CE-7EE1-304E-A80A-E8F8D2FB64F1}" srcOrd="2" destOrd="0" parTransId="{9EE537B6-7CE1-914D-BF9A-0AB50616F74C}" sibTransId="{E5CA3FB0-12F1-3341-98B7-D19DF8582B78}"/>
    <dgm:cxn modelId="{2D0F7199-6F5F-414F-A4C9-C81D5603CE27}" type="presOf" srcId="{F35F4DB1-BA55-F84B-BAC5-C5A527B97E69}" destId="{E70E93EF-64BD-044A-88F2-01625602F8BF}" srcOrd="0" destOrd="0" presId="urn:microsoft.com/office/officeart/2005/8/layout/balance1"/>
    <dgm:cxn modelId="{56BBFDA2-1298-E948-96B6-F2622932F186}" type="presOf" srcId="{471C9767-8339-1746-B650-C4D4F66F05BD}" destId="{BE309AB5-B49A-B040-8A03-46A3B885EB07}" srcOrd="0" destOrd="0" presId="urn:microsoft.com/office/officeart/2005/8/layout/balance1"/>
    <dgm:cxn modelId="{1416E7A8-4986-7947-B848-9EB01DCEB476}" type="presOf" srcId="{E612EDAE-783C-F440-A75A-A934A29F0897}" destId="{C71BAE66-04AD-4C47-A2BB-CD5CA2020022}" srcOrd="0" destOrd="0" presId="urn:microsoft.com/office/officeart/2005/8/layout/balance1"/>
    <dgm:cxn modelId="{3A431BB5-6191-754C-B9CF-D64FBC2A7D79}" type="presOf" srcId="{4906339C-F381-0045-929F-EE78F08A288E}" destId="{9CF18F79-2F9D-7B47-9F5E-3B6CE812C3A1}" srcOrd="0" destOrd="0" presId="urn:microsoft.com/office/officeart/2005/8/layout/balance1"/>
    <dgm:cxn modelId="{D7AB54BB-DF4D-8F41-84FE-9BAA40E35199}" type="presOf" srcId="{6FFDB6F0-61DC-5A4E-8CBA-161C5EC16990}" destId="{E635C056-E997-E744-8377-44F124D233A3}" srcOrd="0" destOrd="0" presId="urn:microsoft.com/office/officeart/2005/8/layout/balance1"/>
    <dgm:cxn modelId="{CBCBFEC7-1761-2F46-909D-A8FA6BD9486F}" srcId="{6E499277-1FE9-4B43-96E9-5D869482CF36}" destId="{6FFDB6F0-61DC-5A4E-8CBA-161C5EC16990}" srcOrd="2" destOrd="0" parTransId="{6DF0BD52-32F1-E548-B15B-7CB796B1ED1E}" sibTransId="{8955ED88-7F2A-B14E-A01B-A3F78F37C8B0}"/>
    <dgm:cxn modelId="{5C3E8DF6-FACF-4849-9387-0F7F50F71173}" srcId="{F35F4DB1-BA55-F84B-BAC5-C5A527B97E69}" destId="{03F33698-9FC3-E840-A131-824DFD3381BF}" srcOrd="3" destOrd="0" parTransId="{6870211E-9BB4-F941-B02C-045DA36A0995}" sibTransId="{EC0FA26E-63E0-CE4C-8AC5-F843E2B8FB9C}"/>
    <dgm:cxn modelId="{34E4BDF7-0054-1549-8995-8C14366A89CD}" type="presOf" srcId="{8B16E344-1ADA-7043-804C-ABB85DFB4A5B}" destId="{02004101-E36F-DD43-B5C2-DC3810E6470B}" srcOrd="0" destOrd="0" presId="urn:microsoft.com/office/officeart/2005/8/layout/balance1"/>
    <dgm:cxn modelId="{9E003022-690A-C548-9D1C-F4CCF07632C2}" type="presParOf" srcId="{02004101-E36F-DD43-B5C2-DC3810E6470B}" destId="{8C3909F6-A62C-AC43-BF10-B210D25DF20C}" srcOrd="0" destOrd="0" presId="urn:microsoft.com/office/officeart/2005/8/layout/balance1"/>
    <dgm:cxn modelId="{8BF96F2D-7C19-7246-A78E-29DF58FAA16D}" type="presParOf" srcId="{02004101-E36F-DD43-B5C2-DC3810E6470B}" destId="{D71EA126-1287-A245-B76D-A0783349FA08}" srcOrd="1" destOrd="0" presId="urn:microsoft.com/office/officeart/2005/8/layout/balance1"/>
    <dgm:cxn modelId="{176EE9F3-12AA-8248-80D2-A68F502EE181}" type="presParOf" srcId="{D71EA126-1287-A245-B76D-A0783349FA08}" destId="{80E06216-DE78-D74B-AE71-4009638DF0EF}" srcOrd="0" destOrd="0" presId="urn:microsoft.com/office/officeart/2005/8/layout/balance1"/>
    <dgm:cxn modelId="{115D52F6-89FD-4849-8AD5-01BE9081E9A8}" type="presParOf" srcId="{D71EA126-1287-A245-B76D-A0783349FA08}" destId="{E70E93EF-64BD-044A-88F2-01625602F8BF}" srcOrd="1" destOrd="0" presId="urn:microsoft.com/office/officeart/2005/8/layout/balance1"/>
    <dgm:cxn modelId="{ABD91861-7BB1-ED48-AE6D-4134C871D8DA}" type="presParOf" srcId="{02004101-E36F-DD43-B5C2-DC3810E6470B}" destId="{D85A5BE2-F69A-0C46-9518-384ACE649DD6}" srcOrd="2" destOrd="0" presId="urn:microsoft.com/office/officeart/2005/8/layout/balance1"/>
    <dgm:cxn modelId="{07A4CC08-AE2E-9D49-9E99-468007AEF027}" type="presParOf" srcId="{D85A5BE2-F69A-0C46-9518-384ACE649DD6}" destId="{4DDD6685-854B-E44A-878A-120FE24E3F2F}" srcOrd="0" destOrd="0" presId="urn:microsoft.com/office/officeart/2005/8/layout/balance1"/>
    <dgm:cxn modelId="{C88AC54E-DC6B-7944-9B43-04A4C2C76952}" type="presParOf" srcId="{D85A5BE2-F69A-0C46-9518-384ACE649DD6}" destId="{6C018AC9-6A59-5C45-8A2C-9D76C0DB3666}" srcOrd="1" destOrd="0" presId="urn:microsoft.com/office/officeart/2005/8/layout/balance1"/>
    <dgm:cxn modelId="{5E23596D-9399-5C48-BC19-43746B6029D0}" type="presParOf" srcId="{D85A5BE2-F69A-0C46-9518-384ACE649DD6}" destId="{106368F9-FBF8-DA4E-AC8B-818513BEE1DE}" srcOrd="2" destOrd="0" presId="urn:microsoft.com/office/officeart/2005/8/layout/balance1"/>
    <dgm:cxn modelId="{CDC9A0E2-CA43-6F41-A56F-2D6EDC9C80E5}" type="presParOf" srcId="{D85A5BE2-F69A-0C46-9518-384ACE649DD6}" destId="{C71BAE66-04AD-4C47-A2BB-CD5CA2020022}" srcOrd="3" destOrd="0" presId="urn:microsoft.com/office/officeart/2005/8/layout/balance1"/>
    <dgm:cxn modelId="{6862B3AD-C114-EA4B-A61A-BF577FD71E23}" type="presParOf" srcId="{D85A5BE2-F69A-0C46-9518-384ACE649DD6}" destId="{BE309AB5-B49A-B040-8A03-46A3B885EB07}" srcOrd="4" destOrd="0" presId="urn:microsoft.com/office/officeart/2005/8/layout/balance1"/>
    <dgm:cxn modelId="{8779F81F-40CB-8D46-93B7-5D642C3F12CB}" type="presParOf" srcId="{D85A5BE2-F69A-0C46-9518-384ACE649DD6}" destId="{B74D729E-4BEB-E04F-AB55-01B7D9E838BE}" srcOrd="5" destOrd="0" presId="urn:microsoft.com/office/officeart/2005/8/layout/balance1"/>
    <dgm:cxn modelId="{838E0A02-5276-314F-8E6C-B927B9D057D6}" type="presParOf" srcId="{D85A5BE2-F69A-0C46-9518-384ACE649DD6}" destId="{B0CD6D3D-1857-794A-948A-FA20249A448F}" srcOrd="6" destOrd="0" presId="urn:microsoft.com/office/officeart/2005/8/layout/balance1"/>
    <dgm:cxn modelId="{5F8FD102-DC8F-B348-AFAF-F5C50B760B1A}" type="presParOf" srcId="{D85A5BE2-F69A-0C46-9518-384ACE649DD6}" destId="{9CF18F79-2F9D-7B47-9F5E-3B6CE812C3A1}" srcOrd="7" destOrd="0" presId="urn:microsoft.com/office/officeart/2005/8/layout/balance1"/>
    <dgm:cxn modelId="{FDFD8A95-A2C3-3047-AA7A-234CAC5CEA29}" type="presParOf" srcId="{D85A5BE2-F69A-0C46-9518-384ACE649DD6}" destId="{A23B942E-4792-F441-8B26-8BCD27C3D706}" srcOrd="8" destOrd="0" presId="urn:microsoft.com/office/officeart/2005/8/layout/balance1"/>
    <dgm:cxn modelId="{FBCF6CAD-E06F-FA44-A7FD-B2FADEC2BF92}" type="presParOf" srcId="{D85A5BE2-F69A-0C46-9518-384ACE649DD6}" destId="{E635C056-E997-E744-8377-44F124D233A3}" srcOrd="9"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BE8339-5C33-054B-A377-9380445A29B1}" type="doc">
      <dgm:prSet loTypeId="urn:microsoft.com/office/officeart/2005/8/layout/hChevron3" loCatId="" qsTypeId="urn:microsoft.com/office/officeart/2005/8/quickstyle/simple1" qsCatId="simple" csTypeId="urn:microsoft.com/office/officeart/2005/8/colors/accent1_2" csCatId="accent1" phldr="1"/>
      <dgm:spPr/>
    </dgm:pt>
    <dgm:pt modelId="{8480E3BB-0A25-4740-BDCD-0D145BA96BC3}">
      <dgm:prSet phldrT="[Text]"/>
      <dgm:spPr/>
      <dgm:t>
        <a:bodyPr/>
        <a:lstStyle/>
        <a:p>
          <a:r>
            <a:rPr lang="en-US" dirty="0"/>
            <a:t>Business to Business Partnership </a:t>
          </a:r>
        </a:p>
      </dgm:t>
    </dgm:pt>
    <dgm:pt modelId="{AA9B460E-F2BF-7E4B-886B-C0FEDBDA64F4}" type="parTrans" cxnId="{9EC49180-7897-B647-B9C0-F566EDDCAD27}">
      <dgm:prSet/>
      <dgm:spPr/>
      <dgm:t>
        <a:bodyPr/>
        <a:lstStyle/>
        <a:p>
          <a:endParaRPr lang="en-US"/>
        </a:p>
      </dgm:t>
    </dgm:pt>
    <dgm:pt modelId="{6771CE03-170B-5541-9642-E1D706DAC437}" type="sibTrans" cxnId="{9EC49180-7897-B647-B9C0-F566EDDCAD27}">
      <dgm:prSet/>
      <dgm:spPr/>
      <dgm:t>
        <a:bodyPr/>
        <a:lstStyle/>
        <a:p>
          <a:endParaRPr lang="en-US"/>
        </a:p>
      </dgm:t>
    </dgm:pt>
    <dgm:pt modelId="{6F14768C-0D16-C44E-A52A-3B8982FB2F82}">
      <dgm:prSet phldrT="[Text]"/>
      <dgm:spPr/>
      <dgm:t>
        <a:bodyPr/>
        <a:lstStyle/>
        <a:p>
          <a:r>
            <a:rPr lang="en-US" dirty="0"/>
            <a:t>Business and Education Alignment</a:t>
          </a:r>
        </a:p>
      </dgm:t>
    </dgm:pt>
    <dgm:pt modelId="{68B7FBB6-9941-0948-A247-3BCC0E185AE6}" type="parTrans" cxnId="{DE870025-9F70-A14E-9954-CDE73936105C}">
      <dgm:prSet/>
      <dgm:spPr/>
      <dgm:t>
        <a:bodyPr/>
        <a:lstStyle/>
        <a:p>
          <a:endParaRPr lang="en-US"/>
        </a:p>
      </dgm:t>
    </dgm:pt>
    <dgm:pt modelId="{A73424FB-16F4-8D48-8BE9-84EB0255231D}" type="sibTrans" cxnId="{DE870025-9F70-A14E-9954-CDE73936105C}">
      <dgm:prSet/>
      <dgm:spPr/>
      <dgm:t>
        <a:bodyPr/>
        <a:lstStyle/>
        <a:p>
          <a:endParaRPr lang="en-US"/>
        </a:p>
      </dgm:t>
    </dgm:pt>
    <dgm:pt modelId="{8D6B78C2-E47B-5341-A878-206D04E8B2A4}">
      <dgm:prSet phldrT="[Text]"/>
      <dgm:spPr>
        <a:solidFill>
          <a:schemeClr val="accent3">
            <a:lumMod val="50000"/>
          </a:schemeClr>
        </a:solidFill>
      </dgm:spPr>
      <dgm:t>
        <a:bodyPr/>
        <a:lstStyle/>
        <a:p>
          <a:r>
            <a:rPr lang="en-US" dirty="0"/>
            <a:t>A True Youth Apprenticeship System </a:t>
          </a:r>
        </a:p>
      </dgm:t>
    </dgm:pt>
    <dgm:pt modelId="{62B9DFFC-D7D3-5F4E-9B4D-427F29CAE1E1}" type="parTrans" cxnId="{64C53DF5-2137-974C-9C25-AA5912B00559}">
      <dgm:prSet/>
      <dgm:spPr/>
      <dgm:t>
        <a:bodyPr/>
        <a:lstStyle/>
        <a:p>
          <a:endParaRPr lang="en-US"/>
        </a:p>
      </dgm:t>
    </dgm:pt>
    <dgm:pt modelId="{0798EB9B-054B-A847-BF5F-11DC309717C0}" type="sibTrans" cxnId="{64C53DF5-2137-974C-9C25-AA5912B00559}">
      <dgm:prSet/>
      <dgm:spPr/>
      <dgm:t>
        <a:bodyPr/>
        <a:lstStyle/>
        <a:p>
          <a:endParaRPr lang="en-US"/>
        </a:p>
      </dgm:t>
    </dgm:pt>
    <dgm:pt modelId="{018EC016-F87C-A745-AC73-8E6E6D7436EA}" type="pres">
      <dgm:prSet presAssocID="{C3BE8339-5C33-054B-A377-9380445A29B1}" presName="Name0" presStyleCnt="0">
        <dgm:presLayoutVars>
          <dgm:dir/>
          <dgm:resizeHandles val="exact"/>
        </dgm:presLayoutVars>
      </dgm:prSet>
      <dgm:spPr/>
    </dgm:pt>
    <dgm:pt modelId="{17E3682E-5D01-0B46-B8BA-E3A560B23840}" type="pres">
      <dgm:prSet presAssocID="{8480E3BB-0A25-4740-BDCD-0D145BA96BC3}" presName="parTxOnly" presStyleLbl="node1" presStyleIdx="0" presStyleCnt="3">
        <dgm:presLayoutVars>
          <dgm:bulletEnabled val="1"/>
        </dgm:presLayoutVars>
      </dgm:prSet>
      <dgm:spPr/>
    </dgm:pt>
    <dgm:pt modelId="{AAC42716-2463-914C-9843-1A2DEB8BCD89}" type="pres">
      <dgm:prSet presAssocID="{6771CE03-170B-5541-9642-E1D706DAC437}" presName="parSpace" presStyleCnt="0"/>
      <dgm:spPr/>
    </dgm:pt>
    <dgm:pt modelId="{3F18F8A6-700A-2541-9D59-387FEB5E440D}" type="pres">
      <dgm:prSet presAssocID="{6F14768C-0D16-C44E-A52A-3B8982FB2F82}" presName="parTxOnly" presStyleLbl="node1" presStyleIdx="1" presStyleCnt="3">
        <dgm:presLayoutVars>
          <dgm:bulletEnabled val="1"/>
        </dgm:presLayoutVars>
      </dgm:prSet>
      <dgm:spPr/>
    </dgm:pt>
    <dgm:pt modelId="{31C8FF4A-5E38-2D49-BCF9-FB20EB8E1F27}" type="pres">
      <dgm:prSet presAssocID="{A73424FB-16F4-8D48-8BE9-84EB0255231D}" presName="parSpace" presStyleCnt="0"/>
      <dgm:spPr/>
    </dgm:pt>
    <dgm:pt modelId="{3A4FF875-56F3-7948-86E5-D9614AF8B5EF}" type="pres">
      <dgm:prSet presAssocID="{8D6B78C2-E47B-5341-A878-206D04E8B2A4}" presName="parTxOnly" presStyleLbl="node1" presStyleIdx="2" presStyleCnt="3">
        <dgm:presLayoutVars>
          <dgm:bulletEnabled val="1"/>
        </dgm:presLayoutVars>
      </dgm:prSet>
      <dgm:spPr/>
    </dgm:pt>
  </dgm:ptLst>
  <dgm:cxnLst>
    <dgm:cxn modelId="{D0A7B91F-7F4D-B149-ABF0-02F800B1E4AD}" type="presOf" srcId="{6F14768C-0D16-C44E-A52A-3B8982FB2F82}" destId="{3F18F8A6-700A-2541-9D59-387FEB5E440D}" srcOrd="0" destOrd="0" presId="urn:microsoft.com/office/officeart/2005/8/layout/hChevron3"/>
    <dgm:cxn modelId="{DE870025-9F70-A14E-9954-CDE73936105C}" srcId="{C3BE8339-5C33-054B-A377-9380445A29B1}" destId="{6F14768C-0D16-C44E-A52A-3B8982FB2F82}" srcOrd="1" destOrd="0" parTransId="{68B7FBB6-9941-0948-A247-3BCC0E185AE6}" sibTransId="{A73424FB-16F4-8D48-8BE9-84EB0255231D}"/>
    <dgm:cxn modelId="{19CF264E-314D-E64B-A6ED-17D374453572}" type="presOf" srcId="{8D6B78C2-E47B-5341-A878-206D04E8B2A4}" destId="{3A4FF875-56F3-7948-86E5-D9614AF8B5EF}" srcOrd="0" destOrd="0" presId="urn:microsoft.com/office/officeart/2005/8/layout/hChevron3"/>
    <dgm:cxn modelId="{9EC49180-7897-B647-B9C0-F566EDDCAD27}" srcId="{C3BE8339-5C33-054B-A377-9380445A29B1}" destId="{8480E3BB-0A25-4740-BDCD-0D145BA96BC3}" srcOrd="0" destOrd="0" parTransId="{AA9B460E-F2BF-7E4B-886B-C0FEDBDA64F4}" sibTransId="{6771CE03-170B-5541-9642-E1D706DAC437}"/>
    <dgm:cxn modelId="{5A6FC2BF-9962-6949-8572-B39D835A9603}" type="presOf" srcId="{C3BE8339-5C33-054B-A377-9380445A29B1}" destId="{018EC016-F87C-A745-AC73-8E6E6D7436EA}" srcOrd="0" destOrd="0" presId="urn:microsoft.com/office/officeart/2005/8/layout/hChevron3"/>
    <dgm:cxn modelId="{B8FCA6EE-281B-5849-9D8B-D26FB00C3ED2}" type="presOf" srcId="{8480E3BB-0A25-4740-BDCD-0D145BA96BC3}" destId="{17E3682E-5D01-0B46-B8BA-E3A560B23840}" srcOrd="0" destOrd="0" presId="urn:microsoft.com/office/officeart/2005/8/layout/hChevron3"/>
    <dgm:cxn modelId="{64C53DF5-2137-974C-9C25-AA5912B00559}" srcId="{C3BE8339-5C33-054B-A377-9380445A29B1}" destId="{8D6B78C2-E47B-5341-A878-206D04E8B2A4}" srcOrd="2" destOrd="0" parTransId="{62B9DFFC-D7D3-5F4E-9B4D-427F29CAE1E1}" sibTransId="{0798EB9B-054B-A847-BF5F-11DC309717C0}"/>
    <dgm:cxn modelId="{9E34BFB9-9DB1-0542-AD86-19CDAB29C7A7}" type="presParOf" srcId="{018EC016-F87C-A745-AC73-8E6E6D7436EA}" destId="{17E3682E-5D01-0B46-B8BA-E3A560B23840}" srcOrd="0" destOrd="0" presId="urn:microsoft.com/office/officeart/2005/8/layout/hChevron3"/>
    <dgm:cxn modelId="{018FA983-1FE1-9448-878A-78FB07F7CA43}" type="presParOf" srcId="{018EC016-F87C-A745-AC73-8E6E6D7436EA}" destId="{AAC42716-2463-914C-9843-1A2DEB8BCD89}" srcOrd="1" destOrd="0" presId="urn:microsoft.com/office/officeart/2005/8/layout/hChevron3"/>
    <dgm:cxn modelId="{E5CCE710-A41D-EA45-BEA9-1ED514574ABD}" type="presParOf" srcId="{018EC016-F87C-A745-AC73-8E6E6D7436EA}" destId="{3F18F8A6-700A-2541-9D59-387FEB5E440D}" srcOrd="2" destOrd="0" presId="urn:microsoft.com/office/officeart/2005/8/layout/hChevron3"/>
    <dgm:cxn modelId="{6D28FD32-94A6-DE48-9134-B7D6ECF67A50}" type="presParOf" srcId="{018EC016-F87C-A745-AC73-8E6E6D7436EA}" destId="{31C8FF4A-5E38-2D49-BCF9-FB20EB8E1F27}" srcOrd="3" destOrd="0" presId="urn:microsoft.com/office/officeart/2005/8/layout/hChevron3"/>
    <dgm:cxn modelId="{0C449346-C29D-FC4C-9B48-023471A1663C}" type="presParOf" srcId="{018EC016-F87C-A745-AC73-8E6E6D7436EA}" destId="{3A4FF875-56F3-7948-86E5-D9614AF8B5EF}"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06216-DE78-D74B-AE71-4009638DF0EF}">
      <dsp:nvSpPr>
        <dsp:cNvPr id="0" name=""/>
        <dsp:cNvSpPr/>
      </dsp:nvSpPr>
      <dsp:spPr>
        <a:xfrm>
          <a:off x="3102208" y="103645"/>
          <a:ext cx="2356475" cy="130915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Firm Costs</a:t>
          </a:r>
        </a:p>
      </dsp:txBody>
      <dsp:txXfrm>
        <a:off x="3140552" y="141989"/>
        <a:ext cx="2279787" cy="1232465"/>
      </dsp:txXfrm>
    </dsp:sp>
    <dsp:sp modelId="{E70E93EF-64BD-044A-88F2-01625602F8BF}">
      <dsp:nvSpPr>
        <dsp:cNvPr id="0" name=""/>
        <dsp:cNvSpPr/>
      </dsp:nvSpPr>
      <dsp:spPr>
        <a:xfrm>
          <a:off x="6506006" y="118452"/>
          <a:ext cx="2356475" cy="130915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Firm Benefits</a:t>
          </a:r>
        </a:p>
      </dsp:txBody>
      <dsp:txXfrm>
        <a:off x="6544350" y="156796"/>
        <a:ext cx="2279787" cy="1232465"/>
      </dsp:txXfrm>
    </dsp:sp>
    <dsp:sp modelId="{6C018AC9-6A59-5C45-8A2C-9D76C0DB3666}">
      <dsp:nvSpPr>
        <dsp:cNvPr id="0" name=""/>
        <dsp:cNvSpPr/>
      </dsp:nvSpPr>
      <dsp:spPr>
        <a:xfrm>
          <a:off x="5491413" y="5563901"/>
          <a:ext cx="981864" cy="981864"/>
        </a:xfrm>
        <a:prstGeom prst="triangle">
          <a:avLst/>
        </a:prstGeom>
        <a:solidFill>
          <a:schemeClr val="accent3">
            <a:lumMod val="5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6368F9-FBF8-DA4E-AC8B-818513BEE1DE}">
      <dsp:nvSpPr>
        <dsp:cNvPr id="0" name=""/>
        <dsp:cNvSpPr/>
      </dsp:nvSpPr>
      <dsp:spPr>
        <a:xfrm rot="240000">
          <a:off x="3035851" y="5143161"/>
          <a:ext cx="5892988" cy="412077"/>
        </a:xfrm>
        <a:prstGeom prst="rect">
          <a:avLst/>
        </a:prstGeom>
        <a:solidFill>
          <a:schemeClr val="accent3">
            <a:lumMod val="5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1BAE66-04AD-4C47-A2BB-CD5CA2020022}">
      <dsp:nvSpPr>
        <dsp:cNvPr id="0" name=""/>
        <dsp:cNvSpPr/>
      </dsp:nvSpPr>
      <dsp:spPr>
        <a:xfrm rot="240000">
          <a:off x="6580419" y="4400786"/>
          <a:ext cx="2338565" cy="80761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The Youth Factor </a:t>
          </a:r>
        </a:p>
      </dsp:txBody>
      <dsp:txXfrm>
        <a:off x="6619843" y="4440210"/>
        <a:ext cx="2259717" cy="728762"/>
      </dsp:txXfrm>
    </dsp:sp>
    <dsp:sp modelId="{BE309AB5-B49A-B040-8A03-46A3B885EB07}">
      <dsp:nvSpPr>
        <dsp:cNvPr id="0" name=""/>
        <dsp:cNvSpPr/>
      </dsp:nvSpPr>
      <dsp:spPr>
        <a:xfrm rot="240000">
          <a:off x="6645877" y="3536745"/>
          <a:ext cx="2338565" cy="807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Retention and Talent Pipeline</a:t>
          </a:r>
        </a:p>
      </dsp:txBody>
      <dsp:txXfrm>
        <a:off x="6685301" y="3576169"/>
        <a:ext cx="2259717" cy="728762"/>
      </dsp:txXfrm>
    </dsp:sp>
    <dsp:sp modelId="{B74D729E-4BEB-E04F-AB55-01B7D9E838BE}">
      <dsp:nvSpPr>
        <dsp:cNvPr id="0" name=""/>
        <dsp:cNvSpPr/>
      </dsp:nvSpPr>
      <dsp:spPr>
        <a:xfrm rot="240000">
          <a:off x="6711335" y="2672704"/>
          <a:ext cx="2338565" cy="807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Reduced Hiring &amp; Training  Costs </a:t>
          </a:r>
        </a:p>
      </dsp:txBody>
      <dsp:txXfrm>
        <a:off x="6750759" y="2712128"/>
        <a:ext cx="2259717" cy="728762"/>
      </dsp:txXfrm>
    </dsp:sp>
    <dsp:sp modelId="{B0CD6D3D-1857-794A-948A-FA20249A448F}">
      <dsp:nvSpPr>
        <dsp:cNvPr id="0" name=""/>
        <dsp:cNvSpPr/>
      </dsp:nvSpPr>
      <dsp:spPr>
        <a:xfrm rot="240000">
          <a:off x="6776792" y="1808663"/>
          <a:ext cx="2338565" cy="807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Productivity </a:t>
          </a:r>
        </a:p>
      </dsp:txBody>
      <dsp:txXfrm>
        <a:off x="6816216" y="1848087"/>
        <a:ext cx="2259717" cy="728762"/>
      </dsp:txXfrm>
    </dsp:sp>
    <dsp:sp modelId="{9CF18F79-2F9D-7B47-9F5E-3B6CE812C3A1}">
      <dsp:nvSpPr>
        <dsp:cNvPr id="0" name=""/>
        <dsp:cNvSpPr/>
      </dsp:nvSpPr>
      <dsp:spPr>
        <a:xfrm rot="240000">
          <a:off x="3176621" y="4165139"/>
          <a:ext cx="2338565" cy="807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Recruitment and Training Personnel </a:t>
          </a:r>
        </a:p>
      </dsp:txBody>
      <dsp:txXfrm>
        <a:off x="3216045" y="4204563"/>
        <a:ext cx="2259717" cy="728762"/>
      </dsp:txXfrm>
    </dsp:sp>
    <dsp:sp modelId="{A23B942E-4792-F441-8B26-8BCD27C3D706}">
      <dsp:nvSpPr>
        <dsp:cNvPr id="0" name=""/>
        <dsp:cNvSpPr/>
      </dsp:nvSpPr>
      <dsp:spPr>
        <a:xfrm rot="240000">
          <a:off x="3242079" y="3301098"/>
          <a:ext cx="2338565" cy="807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Training Coursework and Materials</a:t>
          </a:r>
        </a:p>
      </dsp:txBody>
      <dsp:txXfrm>
        <a:off x="3281503" y="3340522"/>
        <a:ext cx="2259717" cy="728762"/>
      </dsp:txXfrm>
    </dsp:sp>
    <dsp:sp modelId="{E635C056-E997-E744-8377-44F124D233A3}">
      <dsp:nvSpPr>
        <dsp:cNvPr id="0" name=""/>
        <dsp:cNvSpPr/>
      </dsp:nvSpPr>
      <dsp:spPr>
        <a:xfrm rot="240000">
          <a:off x="3307536" y="2437057"/>
          <a:ext cx="2338565" cy="807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Wages </a:t>
          </a:r>
        </a:p>
      </dsp:txBody>
      <dsp:txXfrm>
        <a:off x="3346960" y="2476481"/>
        <a:ext cx="2259717" cy="728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06216-DE78-D74B-AE71-4009638DF0EF}">
      <dsp:nvSpPr>
        <dsp:cNvPr id="0" name=""/>
        <dsp:cNvSpPr/>
      </dsp:nvSpPr>
      <dsp:spPr>
        <a:xfrm>
          <a:off x="3102208" y="103645"/>
          <a:ext cx="2356475" cy="130915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Firm Costs</a:t>
          </a:r>
        </a:p>
      </dsp:txBody>
      <dsp:txXfrm>
        <a:off x="3140552" y="141989"/>
        <a:ext cx="2279787" cy="1232465"/>
      </dsp:txXfrm>
    </dsp:sp>
    <dsp:sp modelId="{E70E93EF-64BD-044A-88F2-01625602F8BF}">
      <dsp:nvSpPr>
        <dsp:cNvPr id="0" name=""/>
        <dsp:cNvSpPr/>
      </dsp:nvSpPr>
      <dsp:spPr>
        <a:xfrm>
          <a:off x="6506006" y="118452"/>
          <a:ext cx="2356475" cy="130915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Firm Benefits</a:t>
          </a:r>
        </a:p>
      </dsp:txBody>
      <dsp:txXfrm>
        <a:off x="6544350" y="156796"/>
        <a:ext cx="2279787" cy="1232465"/>
      </dsp:txXfrm>
    </dsp:sp>
    <dsp:sp modelId="{6C018AC9-6A59-5C45-8A2C-9D76C0DB3666}">
      <dsp:nvSpPr>
        <dsp:cNvPr id="0" name=""/>
        <dsp:cNvSpPr/>
      </dsp:nvSpPr>
      <dsp:spPr>
        <a:xfrm>
          <a:off x="5491413" y="5563901"/>
          <a:ext cx="981864" cy="981864"/>
        </a:xfrm>
        <a:prstGeom prst="triangle">
          <a:avLst/>
        </a:prstGeom>
        <a:solidFill>
          <a:schemeClr val="accent3">
            <a:lumMod val="5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6368F9-FBF8-DA4E-AC8B-818513BEE1DE}">
      <dsp:nvSpPr>
        <dsp:cNvPr id="0" name=""/>
        <dsp:cNvSpPr/>
      </dsp:nvSpPr>
      <dsp:spPr>
        <a:xfrm rot="240000">
          <a:off x="3035851" y="5143161"/>
          <a:ext cx="5892988" cy="412077"/>
        </a:xfrm>
        <a:prstGeom prst="rect">
          <a:avLst/>
        </a:prstGeom>
        <a:solidFill>
          <a:schemeClr val="accent3">
            <a:lumMod val="5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1BAE66-04AD-4C47-A2BB-CD5CA2020022}">
      <dsp:nvSpPr>
        <dsp:cNvPr id="0" name=""/>
        <dsp:cNvSpPr/>
      </dsp:nvSpPr>
      <dsp:spPr>
        <a:xfrm rot="240000">
          <a:off x="6580419" y="4400786"/>
          <a:ext cx="2338565" cy="807610"/>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6">
                  <a:lumMod val="50000"/>
                </a:schemeClr>
              </a:solidFill>
            </a:rPr>
            <a:t>The Youth Factor </a:t>
          </a:r>
        </a:p>
      </dsp:txBody>
      <dsp:txXfrm>
        <a:off x="6619843" y="4440210"/>
        <a:ext cx="2259717" cy="728762"/>
      </dsp:txXfrm>
    </dsp:sp>
    <dsp:sp modelId="{BE309AB5-B49A-B040-8A03-46A3B885EB07}">
      <dsp:nvSpPr>
        <dsp:cNvPr id="0" name=""/>
        <dsp:cNvSpPr/>
      </dsp:nvSpPr>
      <dsp:spPr>
        <a:xfrm rot="240000">
          <a:off x="6645877" y="3536745"/>
          <a:ext cx="2338565" cy="807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Retention and Talent Pipeline</a:t>
          </a:r>
        </a:p>
      </dsp:txBody>
      <dsp:txXfrm>
        <a:off x="6685301" y="3576169"/>
        <a:ext cx="2259717" cy="728762"/>
      </dsp:txXfrm>
    </dsp:sp>
    <dsp:sp modelId="{B74D729E-4BEB-E04F-AB55-01B7D9E838BE}">
      <dsp:nvSpPr>
        <dsp:cNvPr id="0" name=""/>
        <dsp:cNvSpPr/>
      </dsp:nvSpPr>
      <dsp:spPr>
        <a:xfrm rot="240000">
          <a:off x="6711335" y="2672704"/>
          <a:ext cx="2338565" cy="807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Reduced Hiring &amp; Training  Costs </a:t>
          </a:r>
        </a:p>
      </dsp:txBody>
      <dsp:txXfrm>
        <a:off x="6750759" y="2712128"/>
        <a:ext cx="2259717" cy="728762"/>
      </dsp:txXfrm>
    </dsp:sp>
    <dsp:sp modelId="{B0CD6D3D-1857-794A-948A-FA20249A448F}">
      <dsp:nvSpPr>
        <dsp:cNvPr id="0" name=""/>
        <dsp:cNvSpPr/>
      </dsp:nvSpPr>
      <dsp:spPr>
        <a:xfrm rot="240000">
          <a:off x="6776792" y="1808663"/>
          <a:ext cx="2338565" cy="807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Productivity </a:t>
          </a:r>
        </a:p>
      </dsp:txBody>
      <dsp:txXfrm>
        <a:off x="6816216" y="1848087"/>
        <a:ext cx="2259717" cy="728762"/>
      </dsp:txXfrm>
    </dsp:sp>
    <dsp:sp modelId="{9CF18F79-2F9D-7B47-9F5E-3B6CE812C3A1}">
      <dsp:nvSpPr>
        <dsp:cNvPr id="0" name=""/>
        <dsp:cNvSpPr/>
      </dsp:nvSpPr>
      <dsp:spPr>
        <a:xfrm rot="240000">
          <a:off x="3176621" y="4165139"/>
          <a:ext cx="2338565" cy="807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Recruitment and Training Personnel </a:t>
          </a:r>
        </a:p>
      </dsp:txBody>
      <dsp:txXfrm>
        <a:off x="3216045" y="4204563"/>
        <a:ext cx="2259717" cy="728762"/>
      </dsp:txXfrm>
    </dsp:sp>
    <dsp:sp modelId="{A23B942E-4792-F441-8B26-8BCD27C3D706}">
      <dsp:nvSpPr>
        <dsp:cNvPr id="0" name=""/>
        <dsp:cNvSpPr/>
      </dsp:nvSpPr>
      <dsp:spPr>
        <a:xfrm rot="240000">
          <a:off x="3242079" y="3301098"/>
          <a:ext cx="2338565" cy="807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Training Coursework and Materials</a:t>
          </a:r>
        </a:p>
      </dsp:txBody>
      <dsp:txXfrm>
        <a:off x="3281503" y="3340522"/>
        <a:ext cx="2259717" cy="728762"/>
      </dsp:txXfrm>
    </dsp:sp>
    <dsp:sp modelId="{E635C056-E997-E744-8377-44F124D233A3}">
      <dsp:nvSpPr>
        <dsp:cNvPr id="0" name=""/>
        <dsp:cNvSpPr/>
      </dsp:nvSpPr>
      <dsp:spPr>
        <a:xfrm rot="240000">
          <a:off x="3307536" y="2437057"/>
          <a:ext cx="2338565" cy="807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Wages </a:t>
          </a:r>
        </a:p>
      </dsp:txBody>
      <dsp:txXfrm>
        <a:off x="3346960" y="2476481"/>
        <a:ext cx="2259717" cy="7287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06216-DE78-D74B-AE71-4009638DF0EF}">
      <dsp:nvSpPr>
        <dsp:cNvPr id="0" name=""/>
        <dsp:cNvSpPr/>
      </dsp:nvSpPr>
      <dsp:spPr>
        <a:xfrm>
          <a:off x="3102208" y="103645"/>
          <a:ext cx="2356475" cy="130915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Firm Costs</a:t>
          </a:r>
        </a:p>
      </dsp:txBody>
      <dsp:txXfrm>
        <a:off x="3140552" y="141989"/>
        <a:ext cx="2279787" cy="1232465"/>
      </dsp:txXfrm>
    </dsp:sp>
    <dsp:sp modelId="{E70E93EF-64BD-044A-88F2-01625602F8BF}">
      <dsp:nvSpPr>
        <dsp:cNvPr id="0" name=""/>
        <dsp:cNvSpPr/>
      </dsp:nvSpPr>
      <dsp:spPr>
        <a:xfrm>
          <a:off x="6506006" y="118452"/>
          <a:ext cx="2356475" cy="130915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Firm Benefits</a:t>
          </a:r>
        </a:p>
      </dsp:txBody>
      <dsp:txXfrm>
        <a:off x="6544350" y="156796"/>
        <a:ext cx="2279787" cy="1232465"/>
      </dsp:txXfrm>
    </dsp:sp>
    <dsp:sp modelId="{6C018AC9-6A59-5C45-8A2C-9D76C0DB3666}">
      <dsp:nvSpPr>
        <dsp:cNvPr id="0" name=""/>
        <dsp:cNvSpPr/>
      </dsp:nvSpPr>
      <dsp:spPr>
        <a:xfrm>
          <a:off x="5491413" y="5563901"/>
          <a:ext cx="981864" cy="981864"/>
        </a:xfrm>
        <a:prstGeom prst="triangle">
          <a:avLst/>
        </a:prstGeom>
        <a:solidFill>
          <a:schemeClr val="accent3">
            <a:lumMod val="5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6368F9-FBF8-DA4E-AC8B-818513BEE1DE}">
      <dsp:nvSpPr>
        <dsp:cNvPr id="0" name=""/>
        <dsp:cNvSpPr/>
      </dsp:nvSpPr>
      <dsp:spPr>
        <a:xfrm rot="240000">
          <a:off x="3035851" y="5143161"/>
          <a:ext cx="5892988" cy="412077"/>
        </a:xfrm>
        <a:prstGeom prst="rect">
          <a:avLst/>
        </a:prstGeom>
        <a:solidFill>
          <a:schemeClr val="accent3">
            <a:lumMod val="5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1BAE66-04AD-4C47-A2BB-CD5CA2020022}">
      <dsp:nvSpPr>
        <dsp:cNvPr id="0" name=""/>
        <dsp:cNvSpPr/>
      </dsp:nvSpPr>
      <dsp:spPr>
        <a:xfrm rot="240000">
          <a:off x="6580419" y="4400786"/>
          <a:ext cx="2338565" cy="807610"/>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6">
                  <a:lumMod val="50000"/>
                </a:schemeClr>
              </a:solidFill>
            </a:rPr>
            <a:t>The Youth Factor </a:t>
          </a:r>
        </a:p>
      </dsp:txBody>
      <dsp:txXfrm>
        <a:off x="6619843" y="4440210"/>
        <a:ext cx="2259717" cy="728762"/>
      </dsp:txXfrm>
    </dsp:sp>
    <dsp:sp modelId="{BE309AB5-B49A-B040-8A03-46A3B885EB07}">
      <dsp:nvSpPr>
        <dsp:cNvPr id="0" name=""/>
        <dsp:cNvSpPr/>
      </dsp:nvSpPr>
      <dsp:spPr>
        <a:xfrm rot="240000">
          <a:off x="6645877" y="3536745"/>
          <a:ext cx="2338565" cy="807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Retention and Talent Pipeline</a:t>
          </a:r>
        </a:p>
      </dsp:txBody>
      <dsp:txXfrm>
        <a:off x="6685301" y="3576169"/>
        <a:ext cx="2259717" cy="728762"/>
      </dsp:txXfrm>
    </dsp:sp>
    <dsp:sp modelId="{B74D729E-4BEB-E04F-AB55-01B7D9E838BE}">
      <dsp:nvSpPr>
        <dsp:cNvPr id="0" name=""/>
        <dsp:cNvSpPr/>
      </dsp:nvSpPr>
      <dsp:spPr>
        <a:xfrm rot="240000">
          <a:off x="6711335" y="2672704"/>
          <a:ext cx="2338565" cy="807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Reduced Hiring &amp; Training  Costs </a:t>
          </a:r>
        </a:p>
      </dsp:txBody>
      <dsp:txXfrm>
        <a:off x="6750759" y="2712128"/>
        <a:ext cx="2259717" cy="728762"/>
      </dsp:txXfrm>
    </dsp:sp>
    <dsp:sp modelId="{B0CD6D3D-1857-794A-948A-FA20249A448F}">
      <dsp:nvSpPr>
        <dsp:cNvPr id="0" name=""/>
        <dsp:cNvSpPr/>
      </dsp:nvSpPr>
      <dsp:spPr>
        <a:xfrm rot="240000">
          <a:off x="6776792" y="1808663"/>
          <a:ext cx="2338565" cy="807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Productivity </a:t>
          </a:r>
        </a:p>
      </dsp:txBody>
      <dsp:txXfrm>
        <a:off x="6816216" y="1848087"/>
        <a:ext cx="2259717" cy="728762"/>
      </dsp:txXfrm>
    </dsp:sp>
    <dsp:sp modelId="{9CF18F79-2F9D-7B47-9F5E-3B6CE812C3A1}">
      <dsp:nvSpPr>
        <dsp:cNvPr id="0" name=""/>
        <dsp:cNvSpPr/>
      </dsp:nvSpPr>
      <dsp:spPr>
        <a:xfrm rot="240000">
          <a:off x="3176621" y="4165139"/>
          <a:ext cx="2338565" cy="807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Recruitment and Training Personnel </a:t>
          </a:r>
        </a:p>
      </dsp:txBody>
      <dsp:txXfrm>
        <a:off x="3216045" y="4204563"/>
        <a:ext cx="2259717" cy="728762"/>
      </dsp:txXfrm>
    </dsp:sp>
    <dsp:sp modelId="{A23B942E-4792-F441-8B26-8BCD27C3D706}">
      <dsp:nvSpPr>
        <dsp:cNvPr id="0" name=""/>
        <dsp:cNvSpPr/>
      </dsp:nvSpPr>
      <dsp:spPr>
        <a:xfrm rot="240000">
          <a:off x="3242079" y="3301098"/>
          <a:ext cx="2338565" cy="807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Training Coursework and Materials</a:t>
          </a:r>
        </a:p>
      </dsp:txBody>
      <dsp:txXfrm>
        <a:off x="3281503" y="3340522"/>
        <a:ext cx="2259717" cy="728762"/>
      </dsp:txXfrm>
    </dsp:sp>
    <dsp:sp modelId="{E635C056-E997-E744-8377-44F124D233A3}">
      <dsp:nvSpPr>
        <dsp:cNvPr id="0" name=""/>
        <dsp:cNvSpPr/>
      </dsp:nvSpPr>
      <dsp:spPr>
        <a:xfrm rot="240000">
          <a:off x="3307536" y="2437057"/>
          <a:ext cx="2338565" cy="807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Wages </a:t>
          </a:r>
        </a:p>
      </dsp:txBody>
      <dsp:txXfrm>
        <a:off x="3346960" y="2476481"/>
        <a:ext cx="2259717" cy="7287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3682E-5D01-0B46-B8BA-E3A560B23840}">
      <dsp:nvSpPr>
        <dsp:cNvPr id="0" name=""/>
        <dsp:cNvSpPr/>
      </dsp:nvSpPr>
      <dsp:spPr>
        <a:xfrm>
          <a:off x="4934" y="2503645"/>
          <a:ext cx="4315043" cy="172601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354" tIns="82677" rIns="41339" bIns="82677" numCol="1" spcCol="1270" anchor="ctr" anchorCtr="0">
          <a:noAutofit/>
        </a:bodyPr>
        <a:lstStyle/>
        <a:p>
          <a:pPr marL="0" lvl="0" indent="0" algn="ctr" defTabSz="1377950">
            <a:lnSpc>
              <a:spcPct val="90000"/>
            </a:lnSpc>
            <a:spcBef>
              <a:spcPct val="0"/>
            </a:spcBef>
            <a:spcAft>
              <a:spcPct val="35000"/>
            </a:spcAft>
            <a:buNone/>
          </a:pPr>
          <a:r>
            <a:rPr lang="en-US" sz="3100" kern="1200" dirty="0"/>
            <a:t>Business to Business Partnership </a:t>
          </a:r>
        </a:p>
      </dsp:txBody>
      <dsp:txXfrm>
        <a:off x="4934" y="2503645"/>
        <a:ext cx="3883539" cy="1726017"/>
      </dsp:txXfrm>
    </dsp:sp>
    <dsp:sp modelId="{3F18F8A6-700A-2541-9D59-387FEB5E440D}">
      <dsp:nvSpPr>
        <dsp:cNvPr id="0" name=""/>
        <dsp:cNvSpPr/>
      </dsp:nvSpPr>
      <dsp:spPr>
        <a:xfrm>
          <a:off x="3456969" y="2503645"/>
          <a:ext cx="4315043" cy="172601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82677" rIns="41339" bIns="82677" numCol="1" spcCol="1270" anchor="ctr" anchorCtr="0">
          <a:noAutofit/>
        </a:bodyPr>
        <a:lstStyle/>
        <a:p>
          <a:pPr marL="0" lvl="0" indent="0" algn="ctr" defTabSz="1377950">
            <a:lnSpc>
              <a:spcPct val="90000"/>
            </a:lnSpc>
            <a:spcBef>
              <a:spcPct val="0"/>
            </a:spcBef>
            <a:spcAft>
              <a:spcPct val="35000"/>
            </a:spcAft>
            <a:buNone/>
          </a:pPr>
          <a:r>
            <a:rPr lang="en-US" sz="3100" kern="1200" dirty="0"/>
            <a:t>Business and Education Alignment</a:t>
          </a:r>
        </a:p>
      </dsp:txBody>
      <dsp:txXfrm>
        <a:off x="4319978" y="2503645"/>
        <a:ext cx="2589026" cy="1726017"/>
      </dsp:txXfrm>
    </dsp:sp>
    <dsp:sp modelId="{3A4FF875-56F3-7948-86E5-D9614AF8B5EF}">
      <dsp:nvSpPr>
        <dsp:cNvPr id="0" name=""/>
        <dsp:cNvSpPr/>
      </dsp:nvSpPr>
      <dsp:spPr>
        <a:xfrm>
          <a:off x="6909004" y="2503645"/>
          <a:ext cx="4315043" cy="1726017"/>
        </a:xfrm>
        <a:prstGeom prst="chevron">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82677" rIns="41339" bIns="82677" numCol="1" spcCol="1270" anchor="ctr" anchorCtr="0">
          <a:noAutofit/>
        </a:bodyPr>
        <a:lstStyle/>
        <a:p>
          <a:pPr marL="0" lvl="0" indent="0" algn="ctr" defTabSz="1377950">
            <a:lnSpc>
              <a:spcPct val="90000"/>
            </a:lnSpc>
            <a:spcBef>
              <a:spcPct val="0"/>
            </a:spcBef>
            <a:spcAft>
              <a:spcPct val="35000"/>
            </a:spcAft>
            <a:buNone/>
          </a:pPr>
          <a:r>
            <a:rPr lang="en-US" sz="3100" kern="1200" dirty="0"/>
            <a:t>A True Youth Apprenticeship System </a:t>
          </a:r>
        </a:p>
      </dsp:txBody>
      <dsp:txXfrm>
        <a:off x="7772013" y="2503645"/>
        <a:ext cx="2589026" cy="1726017"/>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6C4F86-8F61-4B18-A409-A5F0EA8E1D0F}" type="datetimeFigureOut">
              <a:rPr lang="en-US" smtClean="0"/>
              <a:t>03/05/2020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84A8AB-DDE1-4956-A7E4-ABD280A30A51}" type="slidenum">
              <a:rPr lang="en-US" smtClean="0"/>
              <a:t>‹#›</a:t>
            </a:fld>
            <a:endParaRPr lang="en-US"/>
          </a:p>
        </p:txBody>
      </p:sp>
    </p:spTree>
    <p:extLst>
      <p:ext uri="{BB962C8B-B14F-4D97-AF65-F5344CB8AC3E}">
        <p14:creationId xmlns:p14="http://schemas.microsoft.com/office/powerpoint/2010/main" val="3127135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BA726-A3EE-AA49-AF50-CFDAD5B9F187}" type="datetimeFigureOut">
              <a:rPr lang="en-US" smtClean="0"/>
              <a:t>03/05/2020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CB4D4E-4612-634E-B9A2-512E5DDA1000}" type="slidenum">
              <a:rPr lang="en-US" smtClean="0"/>
              <a:t>‹#›</a:t>
            </a:fld>
            <a:endParaRPr lang="en-US"/>
          </a:p>
        </p:txBody>
      </p:sp>
    </p:spTree>
    <p:extLst>
      <p:ext uri="{BB962C8B-B14F-4D97-AF65-F5344CB8AC3E}">
        <p14:creationId xmlns:p14="http://schemas.microsoft.com/office/powerpoint/2010/main" val="24495634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Mary</a:t>
            </a:r>
          </a:p>
          <a:p>
            <a:endParaRPr lang="en-US" dirty="0"/>
          </a:p>
          <a:p>
            <a:r>
              <a:rPr lang="en-US" dirty="0"/>
              <a:t>Pleasure to be here</a:t>
            </a:r>
          </a:p>
        </p:txBody>
      </p:sp>
      <p:sp>
        <p:nvSpPr>
          <p:cNvPr id="4" name="Slide Number Placeholder 3"/>
          <p:cNvSpPr>
            <a:spLocks noGrp="1"/>
          </p:cNvSpPr>
          <p:nvPr>
            <p:ph type="sldNum" sz="quarter" idx="5"/>
          </p:nvPr>
        </p:nvSpPr>
        <p:spPr/>
        <p:txBody>
          <a:bodyPr/>
          <a:lstStyle/>
          <a:p>
            <a:fld id="{25CB4D4E-4612-634E-B9A2-512E5DDA1000}" type="slidenum">
              <a:rPr lang="en-US" smtClean="0"/>
              <a:t>2</a:t>
            </a:fld>
            <a:endParaRPr lang="en-US"/>
          </a:p>
        </p:txBody>
      </p:sp>
    </p:spTree>
    <p:extLst>
      <p:ext uri="{BB962C8B-B14F-4D97-AF65-F5344CB8AC3E}">
        <p14:creationId xmlns:p14="http://schemas.microsoft.com/office/powerpoint/2010/main" val="1045790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5CB4D4E-4612-634E-B9A2-512E5DDA1000}" type="slidenum">
              <a:rPr lang="en-US" smtClean="0"/>
              <a:t>12</a:t>
            </a:fld>
            <a:endParaRPr lang="en-US"/>
          </a:p>
        </p:txBody>
      </p:sp>
    </p:spTree>
    <p:extLst>
      <p:ext uri="{BB962C8B-B14F-4D97-AF65-F5344CB8AC3E}">
        <p14:creationId xmlns:p14="http://schemas.microsoft.com/office/powerpoint/2010/main" val="4211675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B4D4E-4612-634E-B9A2-512E5DDA1000}" type="slidenum">
              <a:rPr lang="en-US" smtClean="0"/>
              <a:t>13</a:t>
            </a:fld>
            <a:endParaRPr lang="en-US"/>
          </a:p>
        </p:txBody>
      </p:sp>
    </p:spTree>
    <p:extLst>
      <p:ext uri="{BB962C8B-B14F-4D97-AF65-F5344CB8AC3E}">
        <p14:creationId xmlns:p14="http://schemas.microsoft.com/office/powerpoint/2010/main" val="4141060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B4D4E-4612-634E-B9A2-512E5DDA10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6376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B4D4E-4612-634E-B9A2-512E5DDA1000}" type="slidenum">
              <a:rPr lang="en-US" smtClean="0"/>
              <a:t>17</a:t>
            </a:fld>
            <a:endParaRPr lang="en-US"/>
          </a:p>
        </p:txBody>
      </p:sp>
    </p:spTree>
    <p:extLst>
      <p:ext uri="{BB962C8B-B14F-4D97-AF65-F5344CB8AC3E}">
        <p14:creationId xmlns:p14="http://schemas.microsoft.com/office/powerpoint/2010/main" val="2395631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DC8A2C-CC16-7844-9217-A91FA2FEC84A}" type="slidenum">
              <a:rPr lang="en-US" smtClean="0"/>
              <a:t>18</a:t>
            </a:fld>
            <a:endParaRPr lang="en-US"/>
          </a:p>
        </p:txBody>
      </p:sp>
    </p:spTree>
    <p:extLst>
      <p:ext uri="{BB962C8B-B14F-4D97-AF65-F5344CB8AC3E}">
        <p14:creationId xmlns:p14="http://schemas.microsoft.com/office/powerpoint/2010/main" val="3752843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DC8A2C-CC16-7844-9217-A91FA2FEC84A}" type="slidenum">
              <a:rPr lang="en-US" smtClean="0"/>
              <a:t>19</a:t>
            </a:fld>
            <a:endParaRPr lang="en-US"/>
          </a:p>
        </p:txBody>
      </p:sp>
    </p:spTree>
    <p:extLst>
      <p:ext uri="{BB962C8B-B14F-4D97-AF65-F5344CB8AC3E}">
        <p14:creationId xmlns:p14="http://schemas.microsoft.com/office/powerpoint/2010/main" val="2247825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B4D4E-4612-634E-B9A2-512E5DDA1000}" type="slidenum">
              <a:rPr lang="en-US" smtClean="0"/>
              <a:t>20</a:t>
            </a:fld>
            <a:endParaRPr lang="en-US"/>
          </a:p>
        </p:txBody>
      </p:sp>
    </p:spTree>
    <p:extLst>
      <p:ext uri="{BB962C8B-B14F-4D97-AF65-F5344CB8AC3E}">
        <p14:creationId xmlns:p14="http://schemas.microsoft.com/office/powerpoint/2010/main" val="3639853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B4D4E-4612-634E-B9A2-512E5DDA1000}" type="slidenum">
              <a:rPr lang="en-US" smtClean="0"/>
              <a:t>21</a:t>
            </a:fld>
            <a:endParaRPr lang="en-US"/>
          </a:p>
        </p:txBody>
      </p:sp>
    </p:spTree>
    <p:extLst>
      <p:ext uri="{BB962C8B-B14F-4D97-AF65-F5344CB8AC3E}">
        <p14:creationId xmlns:p14="http://schemas.microsoft.com/office/powerpoint/2010/main" val="3327417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B4D4E-4612-634E-B9A2-512E5DDA1000}" type="slidenum">
              <a:rPr lang="en-US" smtClean="0"/>
              <a:t>22</a:t>
            </a:fld>
            <a:endParaRPr lang="en-US"/>
          </a:p>
        </p:txBody>
      </p:sp>
    </p:spTree>
    <p:extLst>
      <p:ext uri="{BB962C8B-B14F-4D97-AF65-F5344CB8AC3E}">
        <p14:creationId xmlns:p14="http://schemas.microsoft.com/office/powerpoint/2010/main" val="2924790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B4D4E-4612-634E-B9A2-512E5DDA1000}" type="slidenum">
              <a:rPr lang="en-US" smtClean="0"/>
              <a:t>23</a:t>
            </a:fld>
            <a:endParaRPr lang="en-US"/>
          </a:p>
        </p:txBody>
      </p:sp>
    </p:spTree>
    <p:extLst>
      <p:ext uri="{BB962C8B-B14F-4D97-AF65-F5344CB8AC3E}">
        <p14:creationId xmlns:p14="http://schemas.microsoft.com/office/powerpoint/2010/main" val="2655653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B4D4E-4612-634E-B9A2-512E5DDA1000}" type="slidenum">
              <a:rPr lang="en-US" smtClean="0"/>
              <a:t>3</a:t>
            </a:fld>
            <a:endParaRPr lang="en-US"/>
          </a:p>
        </p:txBody>
      </p:sp>
    </p:spTree>
    <p:extLst>
      <p:ext uri="{BB962C8B-B14F-4D97-AF65-F5344CB8AC3E}">
        <p14:creationId xmlns:p14="http://schemas.microsoft.com/office/powerpoint/2010/main" val="3565328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B4D4E-4612-634E-B9A2-512E5DDA1000}" type="slidenum">
              <a:rPr lang="en-US" smtClean="0"/>
              <a:t>24</a:t>
            </a:fld>
            <a:endParaRPr lang="en-US"/>
          </a:p>
        </p:txBody>
      </p:sp>
    </p:spTree>
    <p:extLst>
      <p:ext uri="{BB962C8B-B14F-4D97-AF65-F5344CB8AC3E}">
        <p14:creationId xmlns:p14="http://schemas.microsoft.com/office/powerpoint/2010/main" val="834673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B4D4E-4612-634E-B9A2-512E5DDA1000}" type="slidenum">
              <a:rPr lang="en-US" smtClean="0"/>
              <a:t>25</a:t>
            </a:fld>
            <a:endParaRPr lang="en-US"/>
          </a:p>
        </p:txBody>
      </p:sp>
    </p:spTree>
    <p:extLst>
      <p:ext uri="{BB962C8B-B14F-4D97-AF65-F5344CB8AC3E}">
        <p14:creationId xmlns:p14="http://schemas.microsoft.com/office/powerpoint/2010/main" val="4182686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B4D4E-4612-634E-B9A2-512E5DDA1000}" type="slidenum">
              <a:rPr lang="en-US" smtClean="0"/>
              <a:t>26</a:t>
            </a:fld>
            <a:endParaRPr lang="en-US"/>
          </a:p>
        </p:txBody>
      </p:sp>
    </p:spTree>
    <p:extLst>
      <p:ext uri="{BB962C8B-B14F-4D97-AF65-F5344CB8AC3E}">
        <p14:creationId xmlns:p14="http://schemas.microsoft.com/office/powerpoint/2010/main" val="3214322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B4D4E-4612-634E-B9A2-512E5DDA1000}" type="slidenum">
              <a:rPr lang="en-US" smtClean="0"/>
              <a:t>27</a:t>
            </a:fld>
            <a:endParaRPr lang="en-US"/>
          </a:p>
        </p:txBody>
      </p:sp>
    </p:spTree>
    <p:extLst>
      <p:ext uri="{BB962C8B-B14F-4D97-AF65-F5344CB8AC3E}">
        <p14:creationId xmlns:p14="http://schemas.microsoft.com/office/powerpoint/2010/main" val="1769881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B4D4E-4612-634E-B9A2-512E5DDA1000}" type="slidenum">
              <a:rPr lang="en-US" smtClean="0"/>
              <a:t>28</a:t>
            </a:fld>
            <a:endParaRPr lang="en-US"/>
          </a:p>
        </p:txBody>
      </p:sp>
    </p:spTree>
    <p:extLst>
      <p:ext uri="{BB962C8B-B14F-4D97-AF65-F5344CB8AC3E}">
        <p14:creationId xmlns:p14="http://schemas.microsoft.com/office/powerpoint/2010/main" val="1928638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B4D4E-4612-634E-B9A2-512E5DDA1000}" type="slidenum">
              <a:rPr lang="en-US" smtClean="0"/>
              <a:t>29</a:t>
            </a:fld>
            <a:endParaRPr lang="en-US"/>
          </a:p>
        </p:txBody>
      </p:sp>
    </p:spTree>
    <p:extLst>
      <p:ext uri="{BB962C8B-B14F-4D97-AF65-F5344CB8AC3E}">
        <p14:creationId xmlns:p14="http://schemas.microsoft.com/office/powerpoint/2010/main" val="1488585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b="1" kern="1200" dirty="0">
                <a:solidFill>
                  <a:schemeClr val="tx1"/>
                </a:solidFill>
                <a:effectLst/>
                <a:latin typeface="+mn-lt"/>
                <a:ea typeface="+mn-ea"/>
                <a:cs typeface="+mn-cs"/>
              </a:rPr>
              <a:t>BUT……</a:t>
            </a:r>
            <a:r>
              <a:rPr lang="en-US" sz="1200" b="1" kern="1200" dirty="0" err="1">
                <a:solidFill>
                  <a:schemeClr val="tx1"/>
                </a:solidFill>
                <a:effectLst/>
                <a:latin typeface="+mn-lt"/>
                <a:ea typeface="+mn-ea"/>
                <a:cs typeface="+mn-cs"/>
              </a:rPr>
              <a:t>economc</a:t>
            </a:r>
            <a:r>
              <a:rPr lang="en-US" sz="1200" b="1" kern="1200" dirty="0">
                <a:solidFill>
                  <a:schemeClr val="tx1"/>
                </a:solidFill>
                <a:effectLst/>
                <a:latin typeface="+mn-lt"/>
                <a:ea typeface="+mn-ea"/>
                <a:cs typeface="+mn-cs"/>
              </a:rPr>
              <a:t> mobility is </a:t>
            </a:r>
            <a:r>
              <a:rPr lang="en-US" sz="1200" b="1" kern="1200" dirty="0" err="1">
                <a:solidFill>
                  <a:schemeClr val="tx1"/>
                </a:solidFill>
                <a:effectLst/>
                <a:latin typeface="+mn-lt"/>
                <a:ea typeface="+mn-ea"/>
                <a:cs typeface="+mn-cs"/>
              </a:rPr>
              <a:t>decling</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5CB4D4E-4612-634E-B9A2-512E5DDA1000}" type="slidenum">
              <a:rPr lang="en-US" smtClean="0"/>
              <a:t>30</a:t>
            </a:fld>
            <a:endParaRPr lang="en-US"/>
          </a:p>
        </p:txBody>
      </p:sp>
    </p:spTree>
    <p:extLst>
      <p:ext uri="{BB962C8B-B14F-4D97-AF65-F5344CB8AC3E}">
        <p14:creationId xmlns:p14="http://schemas.microsoft.com/office/powerpoint/2010/main" val="2069527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B4D4E-4612-634E-B9A2-512E5DDA1000}" type="slidenum">
              <a:rPr lang="en-US" smtClean="0"/>
              <a:t>31</a:t>
            </a:fld>
            <a:endParaRPr lang="en-US"/>
          </a:p>
        </p:txBody>
      </p:sp>
    </p:spTree>
    <p:extLst>
      <p:ext uri="{BB962C8B-B14F-4D97-AF65-F5344CB8AC3E}">
        <p14:creationId xmlns:p14="http://schemas.microsoft.com/office/powerpoint/2010/main" val="766428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5670D-7CDF-5743-8EA5-D009ACC387B1}" type="slidenum">
              <a:rPr lang="en-US" smtClean="0"/>
              <a:t>4</a:t>
            </a:fld>
            <a:endParaRPr lang="en-US"/>
          </a:p>
        </p:txBody>
      </p:sp>
    </p:spTree>
    <p:extLst>
      <p:ext uri="{BB962C8B-B14F-4D97-AF65-F5344CB8AC3E}">
        <p14:creationId xmlns:p14="http://schemas.microsoft.com/office/powerpoint/2010/main" val="3307975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5670D-7CDF-5743-8EA5-D009ACC387B1}" type="slidenum">
              <a:rPr lang="en-US" smtClean="0"/>
              <a:t>5</a:t>
            </a:fld>
            <a:endParaRPr lang="en-US"/>
          </a:p>
        </p:txBody>
      </p:sp>
    </p:spTree>
    <p:extLst>
      <p:ext uri="{BB962C8B-B14F-4D97-AF65-F5344CB8AC3E}">
        <p14:creationId xmlns:p14="http://schemas.microsoft.com/office/powerpoint/2010/main" val="439995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B4D4E-4612-634E-B9A2-512E5DDA1000}" type="slidenum">
              <a:rPr lang="en-US" smtClean="0"/>
              <a:t>6</a:t>
            </a:fld>
            <a:endParaRPr lang="en-US"/>
          </a:p>
        </p:txBody>
      </p:sp>
    </p:spTree>
    <p:extLst>
      <p:ext uri="{BB962C8B-B14F-4D97-AF65-F5344CB8AC3E}">
        <p14:creationId xmlns:p14="http://schemas.microsoft.com/office/powerpoint/2010/main" val="1013396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B4D4E-4612-634E-B9A2-512E5DDA1000}" type="slidenum">
              <a:rPr lang="en-US" smtClean="0"/>
              <a:t>7</a:t>
            </a:fld>
            <a:endParaRPr lang="en-US"/>
          </a:p>
        </p:txBody>
      </p:sp>
    </p:spTree>
    <p:extLst>
      <p:ext uri="{BB962C8B-B14F-4D97-AF65-F5344CB8AC3E}">
        <p14:creationId xmlns:p14="http://schemas.microsoft.com/office/powerpoint/2010/main" val="4166033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enough are completing </a:t>
            </a:r>
            <a:endParaRPr lang="en-US" dirty="0"/>
          </a:p>
        </p:txBody>
      </p:sp>
      <p:sp>
        <p:nvSpPr>
          <p:cNvPr id="4" name="Slide Number Placeholder 3"/>
          <p:cNvSpPr>
            <a:spLocks noGrp="1"/>
          </p:cNvSpPr>
          <p:nvPr>
            <p:ph type="sldNum" sz="quarter" idx="10"/>
          </p:nvPr>
        </p:nvSpPr>
        <p:spPr/>
        <p:txBody>
          <a:bodyPr/>
          <a:lstStyle/>
          <a:p>
            <a:fld id="{849881D4-E25B-8945-9B83-D33658F0C0D2}" type="slidenum">
              <a:rPr lang="en-US" smtClean="0"/>
              <a:t>8</a:t>
            </a:fld>
            <a:endParaRPr lang="en-US"/>
          </a:p>
        </p:txBody>
      </p:sp>
    </p:spTree>
    <p:extLst>
      <p:ext uri="{BB962C8B-B14F-4D97-AF65-F5344CB8AC3E}">
        <p14:creationId xmlns:p14="http://schemas.microsoft.com/office/powerpoint/2010/main" val="3259175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5670D-7CDF-5743-8EA5-D009ACC387B1}" type="slidenum">
              <a:rPr lang="en-US" smtClean="0"/>
              <a:t>9</a:t>
            </a:fld>
            <a:endParaRPr lang="en-US"/>
          </a:p>
        </p:txBody>
      </p:sp>
    </p:spTree>
    <p:extLst>
      <p:ext uri="{BB962C8B-B14F-4D97-AF65-F5344CB8AC3E}">
        <p14:creationId xmlns:p14="http://schemas.microsoft.com/office/powerpoint/2010/main" val="3894705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C3683E-D1D9-47AD-A6B2-AD6371B83F88}" type="slidenum">
              <a:rPr lang="en-US" smtClean="0"/>
              <a:pPr>
                <a:defRPr/>
              </a:pPr>
              <a:t>10</a:t>
            </a:fld>
            <a:endParaRPr lang="en-US"/>
          </a:p>
        </p:txBody>
      </p:sp>
    </p:spTree>
    <p:extLst>
      <p:ext uri="{BB962C8B-B14F-4D97-AF65-F5344CB8AC3E}">
        <p14:creationId xmlns:p14="http://schemas.microsoft.com/office/powerpoint/2010/main" val="3394074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91835"/>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4271510"/>
            <a:ext cx="9144000" cy="1655762"/>
          </a:xfrm>
        </p:spPr>
        <p:txBody>
          <a:bodyP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AD3F00E6-4F51-41B3-9669-9620DC8F135B}" type="datetimeFigureOut">
              <a:rPr lang="en-US" smtClean="0"/>
              <a:t>03/05/2020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8C7E3-EB7F-4CFF-8148-D62998EC6580}" type="slidenum">
              <a:rPr lang="en-US" smtClean="0"/>
              <a:t>‹#›</a:t>
            </a:fld>
            <a:endParaRPr lang="en-US"/>
          </a:p>
        </p:txBody>
      </p:sp>
    </p:spTree>
    <p:extLst>
      <p:ext uri="{BB962C8B-B14F-4D97-AF65-F5344CB8AC3E}">
        <p14:creationId xmlns:p14="http://schemas.microsoft.com/office/powerpoint/2010/main" val="3420857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3F00E6-4F51-41B3-9669-9620DC8F135B}" type="datetimeFigureOut">
              <a:rPr lang="en-US" smtClean="0"/>
              <a:t>03/05/2020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8C7E3-EB7F-4CFF-8148-D62998EC6580}" type="slidenum">
              <a:rPr lang="en-US" smtClean="0"/>
              <a:t>‹#›</a:t>
            </a:fld>
            <a:endParaRPr lang="en-US"/>
          </a:p>
        </p:txBody>
      </p:sp>
    </p:spTree>
    <p:extLst>
      <p:ext uri="{BB962C8B-B14F-4D97-AF65-F5344CB8AC3E}">
        <p14:creationId xmlns:p14="http://schemas.microsoft.com/office/powerpoint/2010/main" val="1863432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D3F00E6-4F51-41B3-9669-9620DC8F135B}" type="datetimeFigureOut">
              <a:rPr lang="en-US" smtClean="0"/>
              <a:t>03/05/2020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8C7E3-EB7F-4CFF-8148-D62998EC6580}" type="slidenum">
              <a:rPr lang="en-US" smtClean="0"/>
              <a:t>‹#›</a:t>
            </a:fld>
            <a:endParaRPr lang="en-US"/>
          </a:p>
        </p:txBody>
      </p:sp>
    </p:spTree>
    <p:extLst>
      <p:ext uri="{BB962C8B-B14F-4D97-AF65-F5344CB8AC3E}">
        <p14:creationId xmlns:p14="http://schemas.microsoft.com/office/powerpoint/2010/main" val="217519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ullquote">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9"/>
            <a:ext cx="10515600" cy="1325563"/>
          </a:xfrm>
        </p:spPr>
        <p:txBody>
          <a:bodyPr/>
          <a:lstStyle>
            <a:lvl1pPr>
              <a:defRPr i="0">
                <a:solidFill>
                  <a:schemeClr val="accent1"/>
                </a:solidFill>
                <a:latin typeface="Franklin Gothic Demi" panose="020B07030201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D3F00E6-4F51-41B3-9669-9620DC8F135B}" type="datetimeFigureOut">
              <a:rPr lang="en-US" smtClean="0"/>
              <a:t>03/05/2020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F8C7E3-EB7F-4CFF-8148-D62998EC6580}" type="slidenum">
              <a:rPr lang="en-US" smtClean="0"/>
              <a:t>‹#›</a:t>
            </a:fld>
            <a:endParaRPr lang="en-US"/>
          </a:p>
        </p:txBody>
      </p:sp>
      <p:sp>
        <p:nvSpPr>
          <p:cNvPr id="7" name="Text Placeholder 6"/>
          <p:cNvSpPr>
            <a:spLocks noGrp="1"/>
          </p:cNvSpPr>
          <p:nvPr>
            <p:ph type="body" sz="quarter" idx="13"/>
          </p:nvPr>
        </p:nvSpPr>
        <p:spPr>
          <a:xfrm>
            <a:off x="6759575" y="4310063"/>
            <a:ext cx="4594225" cy="581025"/>
          </a:xfrm>
        </p:spPr>
        <p:txBody>
          <a:bodyPr/>
          <a:lstStyle>
            <a:lvl1pPr marL="0" indent="0">
              <a:buNone/>
              <a:defRPr sz="2000" i="1">
                <a:solidFill>
                  <a:schemeClr val="tx2"/>
                </a:solidFill>
                <a:latin typeface="Georgia" panose="02040502050405020303" pitchFamily="18" charset="0"/>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2552756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3F00E6-4F51-41B3-9669-9620DC8F135B}" type="datetimeFigureOut">
              <a:rPr lang="en-US" smtClean="0"/>
              <a:t>03/05/2020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8C7E3-EB7F-4CFF-8148-D62998EC6580}" type="slidenum">
              <a:rPr lang="en-US" smtClean="0"/>
              <a:t>‹#›</a:t>
            </a:fld>
            <a:endParaRPr lang="en-US"/>
          </a:p>
        </p:txBody>
      </p:sp>
    </p:spTree>
    <p:extLst>
      <p:ext uri="{BB962C8B-B14F-4D97-AF65-F5344CB8AC3E}">
        <p14:creationId xmlns:p14="http://schemas.microsoft.com/office/powerpoint/2010/main" val="763332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3F00E6-4F51-41B3-9669-9620DC8F135B}" type="datetimeFigureOut">
              <a:rPr lang="en-US" smtClean="0"/>
              <a:t>03/05/2020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F8C7E3-EB7F-4CFF-8148-D62998EC6580}" type="slidenum">
              <a:rPr lang="en-US" smtClean="0"/>
              <a:t>‹#›</a:t>
            </a:fld>
            <a:endParaRPr lang="en-US"/>
          </a:p>
        </p:txBody>
      </p:sp>
    </p:spTree>
    <p:extLst>
      <p:ext uri="{BB962C8B-B14F-4D97-AF65-F5344CB8AC3E}">
        <p14:creationId xmlns:p14="http://schemas.microsoft.com/office/powerpoint/2010/main" val="858074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337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2">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682664-8999-5442-A458-EAD702E4AC56}"/>
              </a:ext>
            </a:extLst>
          </p:cNvPr>
          <p:cNvPicPr>
            <a:picLocks noChangeAspect="1"/>
          </p:cNvPicPr>
          <p:nvPr userDrawn="1"/>
        </p:nvPicPr>
        <p:blipFill rotWithShape="1">
          <a:blip r:embed="rId2"/>
          <a:srcRect r="27764"/>
          <a:stretch/>
        </p:blipFill>
        <p:spPr>
          <a:xfrm>
            <a:off x="4761068" y="1"/>
            <a:ext cx="7430932" cy="6858000"/>
          </a:xfrm>
          <a:prstGeom prst="rect">
            <a:avLst/>
          </a:prstGeom>
        </p:spPr>
      </p:pic>
      <p:sp>
        <p:nvSpPr>
          <p:cNvPr id="8" name="Parallelogram 10">
            <a:extLst>
              <a:ext uri="{FF2B5EF4-FFF2-40B4-BE49-F238E27FC236}">
                <a16:creationId xmlns:a16="http://schemas.microsoft.com/office/drawing/2014/main" id="{B36595EC-1874-DB4D-8A00-735988FB59EE}"/>
              </a:ext>
            </a:extLst>
          </p:cNvPr>
          <p:cNvSpPr>
            <a:spLocks/>
          </p:cNvSpPr>
          <p:nvPr userDrawn="1"/>
        </p:nvSpPr>
        <p:spPr>
          <a:xfrm>
            <a:off x="-12318" y="0"/>
            <a:ext cx="9714016" cy="6858000"/>
          </a:xfrm>
          <a:custGeom>
            <a:avLst/>
            <a:gdLst>
              <a:gd name="connsiteX0" fmla="*/ 0 w 4191990"/>
              <a:gd name="connsiteY0" fmla="*/ 6858000 h 6858000"/>
              <a:gd name="connsiteX1" fmla="*/ 1047998 w 4191990"/>
              <a:gd name="connsiteY1" fmla="*/ 0 h 6858000"/>
              <a:gd name="connsiteX2" fmla="*/ 4191990 w 4191990"/>
              <a:gd name="connsiteY2" fmla="*/ 0 h 6858000"/>
              <a:gd name="connsiteX3" fmla="*/ 3143993 w 4191990"/>
              <a:gd name="connsiteY3" fmla="*/ 6858000 h 6858000"/>
              <a:gd name="connsiteX4" fmla="*/ 0 w 4191990"/>
              <a:gd name="connsiteY4" fmla="*/ 6858000 h 6858000"/>
              <a:gd name="connsiteX0" fmla="*/ 0 w 6365174"/>
              <a:gd name="connsiteY0" fmla="*/ 6858000 h 6858000"/>
              <a:gd name="connsiteX1" fmla="*/ 1047998 w 6365174"/>
              <a:gd name="connsiteY1" fmla="*/ 0 h 6858000"/>
              <a:gd name="connsiteX2" fmla="*/ 6365174 w 6365174"/>
              <a:gd name="connsiteY2" fmla="*/ 0 h 6858000"/>
              <a:gd name="connsiteX3" fmla="*/ 3143993 w 6365174"/>
              <a:gd name="connsiteY3" fmla="*/ 6858000 h 6858000"/>
              <a:gd name="connsiteX4" fmla="*/ 0 w 6365174"/>
              <a:gd name="connsiteY4" fmla="*/ 6858000 h 6858000"/>
              <a:gd name="connsiteX0" fmla="*/ 0 w 6365174"/>
              <a:gd name="connsiteY0" fmla="*/ 6858000 h 6858000"/>
              <a:gd name="connsiteX1" fmla="*/ 2969 w 6365174"/>
              <a:gd name="connsiteY1" fmla="*/ 0 h 6858000"/>
              <a:gd name="connsiteX2" fmla="*/ 6365174 w 6365174"/>
              <a:gd name="connsiteY2" fmla="*/ 0 h 6858000"/>
              <a:gd name="connsiteX3" fmla="*/ 3143993 w 6365174"/>
              <a:gd name="connsiteY3" fmla="*/ 6858000 h 6858000"/>
              <a:gd name="connsiteX4" fmla="*/ 0 w 6365174"/>
              <a:gd name="connsiteY4" fmla="*/ 6858000 h 6858000"/>
              <a:gd name="connsiteX0" fmla="*/ 3333998 w 9699172"/>
              <a:gd name="connsiteY0" fmla="*/ 6858000 h 6858000"/>
              <a:gd name="connsiteX1" fmla="*/ 0 w 9699172"/>
              <a:gd name="connsiteY1" fmla="*/ 0 h 6858000"/>
              <a:gd name="connsiteX2" fmla="*/ 9699172 w 9699172"/>
              <a:gd name="connsiteY2" fmla="*/ 0 h 6858000"/>
              <a:gd name="connsiteX3" fmla="*/ 6477991 w 9699172"/>
              <a:gd name="connsiteY3" fmla="*/ 6858000 h 6858000"/>
              <a:gd name="connsiteX4" fmla="*/ 3333998 w 9699172"/>
              <a:gd name="connsiteY4" fmla="*/ 6858000 h 6858000"/>
              <a:gd name="connsiteX0" fmla="*/ 0 w 9714016"/>
              <a:gd name="connsiteY0" fmla="*/ 6858000 h 6858000"/>
              <a:gd name="connsiteX1" fmla="*/ 14844 w 9714016"/>
              <a:gd name="connsiteY1" fmla="*/ 0 h 6858000"/>
              <a:gd name="connsiteX2" fmla="*/ 9714016 w 9714016"/>
              <a:gd name="connsiteY2" fmla="*/ 0 h 6858000"/>
              <a:gd name="connsiteX3" fmla="*/ 6492835 w 9714016"/>
              <a:gd name="connsiteY3" fmla="*/ 6858000 h 6858000"/>
              <a:gd name="connsiteX4" fmla="*/ 0 w 9714016"/>
              <a:gd name="connsiteY4" fmla="*/ 6858000 h 6858000"/>
              <a:gd name="connsiteX0" fmla="*/ 0 w 9714016"/>
              <a:gd name="connsiteY0" fmla="*/ 6858000 h 6858000"/>
              <a:gd name="connsiteX1" fmla="*/ 14844 w 9714016"/>
              <a:gd name="connsiteY1" fmla="*/ 0 h 6858000"/>
              <a:gd name="connsiteX2" fmla="*/ 9714016 w 9714016"/>
              <a:gd name="connsiteY2" fmla="*/ 0 h 6858000"/>
              <a:gd name="connsiteX3" fmla="*/ 6492835 w 9714016"/>
              <a:gd name="connsiteY3" fmla="*/ 6858000 h 6858000"/>
              <a:gd name="connsiteX4" fmla="*/ 0 w 971401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4016" h="6858000">
                <a:moveTo>
                  <a:pt x="0" y="6858000"/>
                </a:moveTo>
                <a:cubicBezTo>
                  <a:pt x="990" y="4572000"/>
                  <a:pt x="13854" y="2286000"/>
                  <a:pt x="14844" y="0"/>
                </a:cubicBezTo>
                <a:lnTo>
                  <a:pt x="9714016" y="0"/>
                </a:lnTo>
                <a:lnTo>
                  <a:pt x="6492835" y="6858000"/>
                </a:lnTo>
                <a:lnTo>
                  <a:pt x="0" y="6858000"/>
                </a:lnTo>
                <a:close/>
              </a:path>
            </a:pathLst>
          </a:custGeom>
          <a:solidFill>
            <a:srgbClr val="2C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697F04D-6789-E44A-A0F2-FCB3DC08E40A}"/>
              </a:ext>
            </a:extLst>
          </p:cNvPr>
          <p:cNvPicPr>
            <a:picLocks noChangeAspect="1"/>
          </p:cNvPicPr>
          <p:nvPr userDrawn="1"/>
        </p:nvPicPr>
        <p:blipFill>
          <a:blip r:embed="rId3"/>
          <a:stretch>
            <a:fillRect/>
          </a:stretch>
        </p:blipFill>
        <p:spPr>
          <a:xfrm>
            <a:off x="6025433" y="3064116"/>
            <a:ext cx="6359478" cy="3905821"/>
          </a:xfrm>
          <a:prstGeom prst="rect">
            <a:avLst/>
          </a:prstGeom>
        </p:spPr>
      </p:pic>
      <p:sp>
        <p:nvSpPr>
          <p:cNvPr id="2" name="Title 1">
            <a:extLst>
              <a:ext uri="{FF2B5EF4-FFF2-40B4-BE49-F238E27FC236}">
                <a16:creationId xmlns:a16="http://schemas.microsoft.com/office/drawing/2014/main" id="{FD4848F5-9B8E-E445-816F-72D6BDBCE121}"/>
              </a:ext>
            </a:extLst>
          </p:cNvPr>
          <p:cNvSpPr>
            <a:spLocks noGrp="1"/>
          </p:cNvSpPr>
          <p:nvPr>
            <p:ph type="ctrTitle"/>
          </p:nvPr>
        </p:nvSpPr>
        <p:spPr>
          <a:xfrm>
            <a:off x="719549" y="906379"/>
            <a:ext cx="7070664" cy="2323156"/>
          </a:xfrm>
        </p:spPr>
        <p:txBody>
          <a:bodyPr anchor="b">
            <a:normAutofit/>
          </a:bodyPr>
          <a:lstStyle>
            <a:lvl1pPr algn="l">
              <a:defRPr sz="7200" b="0" i="0" cap="all" baseline="0">
                <a:solidFill>
                  <a:schemeClr val="bg1"/>
                </a:solidFill>
                <a:latin typeface="Tw Cen MT Condensed" panose="020B0606020104020203" pitchFamily="34" charset="77"/>
              </a:defRPr>
            </a:lvl1pPr>
          </a:lstStyle>
          <a:p>
            <a:r>
              <a:rPr lang="en-US" dirty="0"/>
              <a:t>Click to edit Master title style</a:t>
            </a:r>
          </a:p>
        </p:txBody>
      </p:sp>
      <p:sp>
        <p:nvSpPr>
          <p:cNvPr id="3" name="Subtitle 2">
            <a:extLst>
              <a:ext uri="{FF2B5EF4-FFF2-40B4-BE49-F238E27FC236}">
                <a16:creationId xmlns:a16="http://schemas.microsoft.com/office/drawing/2014/main" id="{924EA109-261C-2C4D-B885-A3E937DB6C4C}"/>
              </a:ext>
            </a:extLst>
          </p:cNvPr>
          <p:cNvSpPr>
            <a:spLocks noGrp="1"/>
          </p:cNvSpPr>
          <p:nvPr>
            <p:ph type="subTitle" idx="1"/>
          </p:nvPr>
        </p:nvSpPr>
        <p:spPr>
          <a:xfrm>
            <a:off x="719549" y="3535889"/>
            <a:ext cx="4906336" cy="2585942"/>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48007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ection Divider no image">
    <p:bg>
      <p:bgPr>
        <a:solidFill>
          <a:srgbClr val="88246F"/>
        </a:solidFill>
        <a:effectLst/>
      </p:bgPr>
    </p:bg>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B09127F-FC7D-4545-A33E-5FA100CCC583}"/>
              </a:ext>
            </a:extLst>
          </p:cNvPr>
          <p:cNvSpPr/>
          <p:nvPr userDrawn="1"/>
        </p:nvSpPr>
        <p:spPr>
          <a:xfrm flipH="1">
            <a:off x="10696448" y="3659410"/>
            <a:ext cx="1495551" cy="3198590"/>
          </a:xfrm>
          <a:prstGeom prst="rtTriangle">
            <a:avLst/>
          </a:prstGeom>
          <a:solidFill>
            <a:srgbClr val="2C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59902B8-9A71-A64F-8A1A-E1C3DEFE2FC6}"/>
              </a:ext>
            </a:extLst>
          </p:cNvPr>
          <p:cNvPicPr>
            <a:picLocks noChangeAspect="1"/>
          </p:cNvPicPr>
          <p:nvPr userDrawn="1"/>
        </p:nvPicPr>
        <p:blipFill>
          <a:blip r:embed="rId2"/>
          <a:stretch>
            <a:fillRect/>
          </a:stretch>
        </p:blipFill>
        <p:spPr>
          <a:xfrm>
            <a:off x="10578592" y="5937652"/>
            <a:ext cx="1662176" cy="867655"/>
          </a:xfrm>
          <a:prstGeom prst="rect">
            <a:avLst/>
          </a:prstGeom>
        </p:spPr>
      </p:pic>
      <p:pic>
        <p:nvPicPr>
          <p:cNvPr id="12" name="Picture 11">
            <a:extLst>
              <a:ext uri="{FF2B5EF4-FFF2-40B4-BE49-F238E27FC236}">
                <a16:creationId xmlns:a16="http://schemas.microsoft.com/office/drawing/2014/main" id="{6669EEF4-8957-3C4D-9079-41EE839B9D8D}"/>
              </a:ext>
            </a:extLst>
          </p:cNvPr>
          <p:cNvPicPr>
            <a:picLocks noChangeAspect="1"/>
          </p:cNvPicPr>
          <p:nvPr userDrawn="1"/>
        </p:nvPicPr>
        <p:blipFill>
          <a:blip r:embed="rId3"/>
          <a:stretch>
            <a:fillRect/>
          </a:stretch>
        </p:blipFill>
        <p:spPr>
          <a:xfrm>
            <a:off x="10922129" y="6038218"/>
            <a:ext cx="1072625" cy="429050"/>
          </a:xfrm>
          <a:prstGeom prst="rect">
            <a:avLst/>
          </a:prstGeom>
        </p:spPr>
      </p:pic>
      <p:sp>
        <p:nvSpPr>
          <p:cNvPr id="13" name="Slide Number Placeholder 21">
            <a:extLst>
              <a:ext uri="{FF2B5EF4-FFF2-40B4-BE49-F238E27FC236}">
                <a16:creationId xmlns:a16="http://schemas.microsoft.com/office/drawing/2014/main" id="{A3BECDA1-D12B-6C4E-A1B4-59AC55CE3FBD}"/>
              </a:ext>
            </a:extLst>
          </p:cNvPr>
          <p:cNvSpPr>
            <a:spLocks noGrp="1"/>
          </p:cNvSpPr>
          <p:nvPr>
            <p:ph type="sldNum" sz="quarter" idx="4294967295"/>
          </p:nvPr>
        </p:nvSpPr>
        <p:spPr>
          <a:xfrm>
            <a:off x="11509900" y="5392526"/>
            <a:ext cx="470989" cy="420855"/>
          </a:xfrm>
          <a:prstGeom prst="rect">
            <a:avLst/>
          </a:prstGeom>
        </p:spPr>
        <p:txBody>
          <a:bodyPr/>
          <a:lstStyle/>
          <a:p>
            <a:pPr algn="ctr"/>
            <a:fld id="{163B3CA8-3F37-8F44-ACE7-6E073DD0C489}" type="slidenum">
              <a:rPr lang="en-US" sz="1400" b="1" smtClean="0">
                <a:solidFill>
                  <a:schemeClr val="bg1"/>
                </a:solidFill>
                <a:latin typeface="Tw Cen MT Condensed" panose="020B0606020104020203" pitchFamily="34" charset="77"/>
              </a:rPr>
              <a:pPr algn="ctr"/>
              <a:t>‹#›</a:t>
            </a:fld>
            <a:endParaRPr lang="en-US" b="1" dirty="0">
              <a:solidFill>
                <a:schemeClr val="bg1"/>
              </a:solidFill>
              <a:latin typeface="Tw Cen MT Condensed" panose="020B0606020104020203" pitchFamily="34" charset="77"/>
            </a:endParaRPr>
          </a:p>
        </p:txBody>
      </p:sp>
      <p:sp>
        <p:nvSpPr>
          <p:cNvPr id="2" name="Title 1">
            <a:extLst>
              <a:ext uri="{FF2B5EF4-FFF2-40B4-BE49-F238E27FC236}">
                <a16:creationId xmlns:a16="http://schemas.microsoft.com/office/drawing/2014/main" id="{C83A33DC-159E-C544-94C5-4C47EDE70A60}"/>
              </a:ext>
            </a:extLst>
          </p:cNvPr>
          <p:cNvSpPr>
            <a:spLocks noGrp="1"/>
          </p:cNvSpPr>
          <p:nvPr>
            <p:ph type="title"/>
          </p:nvPr>
        </p:nvSpPr>
        <p:spPr>
          <a:xfrm>
            <a:off x="1403327" y="2313369"/>
            <a:ext cx="9175265" cy="2231262"/>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30483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flip="none" rotWithShape="1">
            <a:gsLst>
              <a:gs pos="100000">
                <a:schemeClr val="bg2">
                  <a:lumMod val="90000"/>
                </a:schemeClr>
              </a:gs>
              <a:gs pos="81000">
                <a:schemeClr val="bg2"/>
              </a:gs>
              <a:gs pos="0">
                <a:schemeClr val="bg1">
                  <a:shade val="100000"/>
                  <a:satMod val="11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F00E6-4F51-41B3-9669-9620DC8F135B}" type="datetimeFigureOut">
              <a:rPr lang="en-US" smtClean="0"/>
              <a:t>03/05/2020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8C7E3-EB7F-4CFF-8148-D62998EC6580}" type="slidenum">
              <a:rPr lang="en-US" smtClean="0"/>
              <a:t>‹#›</a:t>
            </a:fld>
            <a:endParaRPr lang="en-US"/>
          </a:p>
        </p:txBody>
      </p:sp>
      <p:pic>
        <p:nvPicPr>
          <p:cNvPr id="8" name="Picture 7" descr="NA Logo.png"/>
          <p:cNvPicPr>
            <a:picLocks noChangeAspect="1"/>
          </p:cNvPicPr>
          <p:nvPr userDrawn="1"/>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772904" y="6045199"/>
            <a:ext cx="1580896" cy="478631"/>
          </a:xfrm>
          <a:prstGeom prst="rect">
            <a:avLst/>
          </a:prstGeom>
        </p:spPr>
      </p:pic>
    </p:spTree>
    <p:extLst>
      <p:ext uri="{BB962C8B-B14F-4D97-AF65-F5344CB8AC3E}">
        <p14:creationId xmlns:p14="http://schemas.microsoft.com/office/powerpoint/2010/main" val="98670255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2" r:id="rId5"/>
    <p:sldLayoutId id="2147483654" r:id="rId6"/>
    <p:sldLayoutId id="2147483657" r:id="rId7"/>
    <p:sldLayoutId id="2147483660" r:id="rId8"/>
    <p:sldLayoutId id="2147483661" r:id="rId9"/>
  </p:sldLayoutIdLst>
  <p:txStyles>
    <p:titleStyle>
      <a:lvl1pPr algn="l" defTabSz="914400" rtl="0" eaLnBrk="1" latinLnBrk="0" hangingPunct="1">
        <a:lnSpc>
          <a:spcPct val="90000"/>
        </a:lnSpc>
        <a:spcBef>
          <a:spcPct val="0"/>
        </a:spcBef>
        <a:buNone/>
        <a:defRPr sz="4400" kern="1200">
          <a:solidFill>
            <a:srgbClr val="2EBCB3"/>
          </a:solidFill>
          <a:latin typeface="Franklin Gothic Heavy" panose="020B0903020102020204" pitchFamily="34" charset="0"/>
          <a:ea typeface="+mj-ea"/>
          <a:cs typeface="+mj-cs"/>
        </a:defRPr>
      </a:lvl1pPr>
    </p:titleStyle>
    <p:bodyStyle>
      <a:lvl1pPr marL="685800" indent="-6858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Georgia" panose="02040502050405020303" pitchFamily="18" charset="0"/>
          <a:ea typeface="+mn-ea"/>
          <a:cs typeface="+mn-cs"/>
        </a:defRPr>
      </a:lvl1pPr>
      <a:lvl2pPr marL="1028700" indent="-571500" algn="l" defTabSz="914400" rtl="0" eaLnBrk="1" latinLnBrk="0" hangingPunct="1">
        <a:lnSpc>
          <a:spcPct val="90000"/>
        </a:lnSpc>
        <a:spcBef>
          <a:spcPts val="500"/>
        </a:spcBef>
        <a:buFont typeface="Georgia" panose="02040502050405020303" pitchFamily="18" charset="0"/>
        <a:buChar char="−"/>
        <a:defRPr sz="3200" kern="1200">
          <a:solidFill>
            <a:schemeClr val="tx1"/>
          </a:solidFill>
          <a:latin typeface="Georgia" panose="02040502050405020303" pitchFamily="18" charset="0"/>
          <a:ea typeface="+mn-ea"/>
          <a:cs typeface="+mn-cs"/>
        </a:defRPr>
      </a:lvl2pPr>
      <a:lvl3pPr marL="1485900" indent="-571500" algn="l" defTabSz="914400" rtl="0" eaLnBrk="1" latinLnBrk="0" hangingPunct="1">
        <a:lnSpc>
          <a:spcPct val="90000"/>
        </a:lnSpc>
        <a:spcBef>
          <a:spcPts val="500"/>
        </a:spcBef>
        <a:buFont typeface="Arial" panose="020B0604020202020204" pitchFamily="34" charset="0"/>
        <a:buChar char="•"/>
        <a:defRPr sz="2800" i="1" kern="1200">
          <a:solidFill>
            <a:schemeClr val="bg1">
              <a:lumMod val="50000"/>
            </a:schemeClr>
          </a:solidFill>
          <a:latin typeface="Georgia" panose="02040502050405020303" pitchFamily="18" charset="0"/>
          <a:ea typeface="+mn-ea"/>
          <a:cs typeface="+mn-cs"/>
        </a:defRPr>
      </a:lvl3pPr>
      <a:lvl4pPr marL="1943100" indent="-571500" algn="l" defTabSz="914400" rtl="0" eaLnBrk="1" latinLnBrk="0" hangingPunct="1">
        <a:lnSpc>
          <a:spcPct val="90000"/>
        </a:lnSpc>
        <a:spcBef>
          <a:spcPts val="500"/>
        </a:spcBef>
        <a:buFont typeface="Georgia" panose="02040502050405020303" pitchFamily="18" charset="0"/>
        <a:buChar char="−"/>
        <a:defRPr sz="2400" kern="1200">
          <a:solidFill>
            <a:schemeClr val="tx1"/>
          </a:solidFill>
          <a:latin typeface="Georgia" panose="02040502050405020303" pitchFamily="18" charset="0"/>
          <a:ea typeface="+mn-ea"/>
          <a:cs typeface="+mn-cs"/>
        </a:defRPr>
      </a:lvl4pPr>
      <a:lvl5pPr marL="2400300" indent="-571500" algn="l" defTabSz="914400" rtl="0" eaLnBrk="1" latinLnBrk="0" hangingPunct="1">
        <a:lnSpc>
          <a:spcPct val="90000"/>
        </a:lnSpc>
        <a:spcBef>
          <a:spcPts val="500"/>
        </a:spcBef>
        <a:buFont typeface="Georgia" panose="02040502050405020303" pitchFamily="18" charset="0"/>
        <a:buChar char="»"/>
        <a:defRPr sz="24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png"/><Relationship Id="rId7"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E37DBA-CCF7-4CD8-9061-832A111EE2C7}"/>
              </a:ext>
            </a:extLst>
          </p:cNvPr>
          <p:cNvSpPr/>
          <p:nvPr/>
        </p:nvSpPr>
        <p:spPr>
          <a:xfrm>
            <a:off x="0" y="-1"/>
            <a:ext cx="12210042" cy="6857999"/>
          </a:xfrm>
          <a:prstGeom prst="rect">
            <a:avLst/>
          </a:prstGeom>
          <a:solidFill>
            <a:srgbClr val="A1BEA6">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 name="Subtitle 2"/>
          <p:cNvSpPr>
            <a:spLocks noGrp="1"/>
          </p:cNvSpPr>
          <p:nvPr>
            <p:ph type="subTitle" idx="1"/>
          </p:nvPr>
        </p:nvSpPr>
        <p:spPr>
          <a:xfrm>
            <a:off x="0" y="5509770"/>
            <a:ext cx="12191999" cy="1348229"/>
          </a:xfrm>
        </p:spPr>
        <p:txBody>
          <a:bodyPr>
            <a:normAutofit/>
          </a:bodyPr>
          <a:lstStyle/>
          <a:p>
            <a:r>
              <a:rPr lang="en-US" sz="8000" b="1" dirty="0">
                <a:solidFill>
                  <a:schemeClr val="accent6">
                    <a:lumMod val="75000"/>
                  </a:schemeClr>
                </a:solidFill>
                <a:latin typeface="+mj-lt"/>
              </a:rPr>
              <a:t>THE FUTURE STARTS HERE</a:t>
            </a:r>
          </a:p>
        </p:txBody>
      </p:sp>
      <p:sp>
        <p:nvSpPr>
          <p:cNvPr id="2" name="Title 1"/>
          <p:cNvSpPr>
            <a:spLocks noGrp="1"/>
          </p:cNvSpPr>
          <p:nvPr>
            <p:ph type="ctrTitle"/>
          </p:nvPr>
        </p:nvSpPr>
        <p:spPr>
          <a:xfrm>
            <a:off x="0" y="283999"/>
            <a:ext cx="12192000" cy="1283544"/>
          </a:xfrm>
        </p:spPr>
        <p:txBody>
          <a:bodyPr>
            <a:normAutofit/>
          </a:bodyPr>
          <a:lstStyle/>
          <a:p>
            <a:r>
              <a:rPr lang="en-US" sz="6300" b="1" dirty="0">
                <a:solidFill>
                  <a:schemeClr val="accent6">
                    <a:lumMod val="75000"/>
                  </a:schemeClr>
                </a:solidFill>
                <a:latin typeface="+mj-lt"/>
              </a:rPr>
              <a:t>2020 APPRENTICESHIP CONFERENCE</a:t>
            </a:r>
          </a:p>
        </p:txBody>
      </p:sp>
      <p:pic>
        <p:nvPicPr>
          <p:cNvPr id="5" name="Picture 4" descr="A close up of a screen&#10;&#10;Description automatically generated">
            <a:extLst>
              <a:ext uri="{FF2B5EF4-FFF2-40B4-BE49-F238E27FC236}">
                <a16:creationId xmlns:a16="http://schemas.microsoft.com/office/drawing/2014/main" id="{8CA47B44-9049-4E61-84DF-A8C6104EA7E8}"/>
              </a:ext>
            </a:extLst>
          </p:cNvPr>
          <p:cNvPicPr>
            <a:picLocks noChangeAspect="1"/>
          </p:cNvPicPr>
          <p:nvPr/>
        </p:nvPicPr>
        <p:blipFill>
          <a:blip r:embed="rId2"/>
          <a:stretch>
            <a:fillRect/>
          </a:stretch>
        </p:blipFill>
        <p:spPr>
          <a:xfrm>
            <a:off x="107856" y="1844205"/>
            <a:ext cx="12102186" cy="3457767"/>
          </a:xfrm>
          <a:prstGeom prst="rect">
            <a:avLst/>
          </a:prstGeom>
        </p:spPr>
      </p:pic>
    </p:spTree>
    <p:extLst>
      <p:ext uri="{BB962C8B-B14F-4D97-AF65-F5344CB8AC3E}">
        <p14:creationId xmlns:p14="http://schemas.microsoft.com/office/powerpoint/2010/main" val="79385998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4294967295"/>
          </p:nvPr>
        </p:nvSpPr>
        <p:spPr>
          <a:xfrm>
            <a:off x="4206697" y="6356352"/>
            <a:ext cx="3860800" cy="365125"/>
          </a:xfrm>
          <a:prstGeom prst="rect">
            <a:avLst/>
          </a:prstGeom>
        </p:spPr>
        <p:txBody>
          <a:bodyPr/>
          <a:lstStyle/>
          <a:p>
            <a:pPr>
              <a:defRPr/>
            </a:pPr>
            <a:fld id="{340461E3-7B9E-4351-B40E-2D3B91532352}" type="slidenum">
              <a:rPr lang="en-US" smtClean="0"/>
              <a:pPr>
                <a:defRPr/>
              </a:pPr>
              <a:t>10</a:t>
            </a:fld>
            <a:endParaRPr lang="en-US"/>
          </a:p>
        </p:txBody>
      </p:sp>
      <p:sp>
        <p:nvSpPr>
          <p:cNvPr id="3" name="Title 2"/>
          <p:cNvSpPr>
            <a:spLocks noGrp="1"/>
          </p:cNvSpPr>
          <p:nvPr>
            <p:ph type="title" idx="4294967295"/>
          </p:nvPr>
        </p:nvSpPr>
        <p:spPr>
          <a:xfrm>
            <a:off x="252449" y="46089"/>
            <a:ext cx="11190817" cy="1058333"/>
          </a:xfrm>
        </p:spPr>
        <p:txBody>
          <a:bodyPr>
            <a:normAutofit/>
          </a:bodyPr>
          <a:lstStyle/>
          <a:p>
            <a:pPr algn="l"/>
            <a:r>
              <a:rPr lang="en-US" b="1" dirty="0">
                <a:solidFill>
                  <a:schemeClr val="accent3">
                    <a:lumMod val="50000"/>
                  </a:schemeClr>
                </a:solidFill>
                <a:latin typeface="Franklin Gothic Medium" panose="020B0603020102020204" pitchFamily="34" charset="0"/>
                <a:cs typeface="Arial"/>
              </a:rPr>
              <a:t>Public Support for Apprenticeship </a:t>
            </a:r>
          </a:p>
        </p:txBody>
      </p:sp>
      <p:graphicFrame>
        <p:nvGraphicFramePr>
          <p:cNvPr id="11" name="Chart 10"/>
          <p:cNvGraphicFramePr/>
          <p:nvPr/>
        </p:nvGraphicFramePr>
        <p:xfrm>
          <a:off x="483619" y="1773771"/>
          <a:ext cx="11189109" cy="39798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p:cNvGraphicFramePr>
            <a:graphicFrameLocks noGrp="1"/>
          </p:cNvGraphicFramePr>
          <p:nvPr/>
        </p:nvGraphicFramePr>
        <p:xfrm>
          <a:off x="3783312" y="5835303"/>
          <a:ext cx="5242560" cy="57912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3139005625"/>
                    </a:ext>
                  </a:extLst>
                </a:gridCol>
                <a:gridCol w="2194560">
                  <a:extLst>
                    <a:ext uri="{9D8B030D-6E8A-4147-A177-3AD203B41FA5}">
                      <a16:colId xmlns:a16="http://schemas.microsoft.com/office/drawing/2014/main" val="216949342"/>
                    </a:ext>
                  </a:extLst>
                </a:gridCol>
                <a:gridCol w="365760">
                  <a:extLst>
                    <a:ext uri="{9D8B030D-6E8A-4147-A177-3AD203B41FA5}">
                      <a16:colId xmlns:a16="http://schemas.microsoft.com/office/drawing/2014/main" val="3322320538"/>
                    </a:ext>
                  </a:extLst>
                </a:gridCol>
                <a:gridCol w="2316480">
                  <a:extLst>
                    <a:ext uri="{9D8B030D-6E8A-4147-A177-3AD203B41FA5}">
                      <a16:colId xmlns:a16="http://schemas.microsoft.com/office/drawing/2014/main" val="4256874041"/>
                    </a:ext>
                  </a:extLst>
                </a:gridCol>
              </a:tblGrid>
              <a:tr h="289560">
                <a:tc>
                  <a:txBody>
                    <a:bodyPr/>
                    <a:lstStyle/>
                    <a:p>
                      <a:pPr algn="l"/>
                      <a:endParaRPr lang="en-US" sz="1900" dirty="0"/>
                    </a:p>
                  </a:txBody>
                  <a:tcPr marL="121920" marR="12192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7BDDFF"/>
                    </a:solidFill>
                  </a:tcPr>
                </a:tc>
                <a:tc>
                  <a:txBody>
                    <a:bodyPr/>
                    <a:lstStyle/>
                    <a:p>
                      <a:pPr algn="l"/>
                      <a:r>
                        <a:rPr lang="en-US" sz="1200" b="0" dirty="0">
                          <a:solidFill>
                            <a:schemeClr val="tx1"/>
                          </a:solidFill>
                          <a:latin typeface="Arial" panose="020B0604020202020204" pitchFamily="34" charset="0"/>
                          <a:cs typeface="Arial" panose="020B0604020202020204" pitchFamily="34" charset="0"/>
                        </a:rPr>
                        <a:t>Somewhat favorable</a:t>
                      </a:r>
                    </a:p>
                  </a:txBody>
                  <a:tcPr marL="121920" marR="12192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l"/>
                      <a:endParaRPr lang="en-US" sz="1200" b="0" dirty="0">
                        <a:solidFill>
                          <a:schemeClr val="tx1"/>
                        </a:solidFill>
                        <a:latin typeface="Arial" panose="020B0604020202020204" pitchFamily="34" charset="0"/>
                        <a:cs typeface="Arial" panose="020B0604020202020204" pitchFamily="34" charset="0"/>
                      </a:endParaRPr>
                    </a:p>
                  </a:txBody>
                  <a:tcPr marL="121920" marR="12192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D08C"/>
                    </a:solidFill>
                  </a:tcPr>
                </a:tc>
                <a:tc>
                  <a:txBody>
                    <a:bodyPr/>
                    <a:lstStyle/>
                    <a:p>
                      <a:pPr algn="l"/>
                      <a:r>
                        <a:rPr lang="en-US" sz="1200" b="0" dirty="0">
                          <a:solidFill>
                            <a:schemeClr val="tx1"/>
                          </a:solidFill>
                          <a:latin typeface="Arial" panose="020B0604020202020204" pitchFamily="34" charset="0"/>
                          <a:cs typeface="Arial" panose="020B0604020202020204" pitchFamily="34" charset="0"/>
                        </a:rPr>
                        <a:t>Somewhat</a:t>
                      </a:r>
                      <a:r>
                        <a:rPr lang="en-US" sz="1200" b="0" baseline="0" dirty="0">
                          <a:solidFill>
                            <a:schemeClr val="tx1"/>
                          </a:solidFill>
                          <a:latin typeface="Arial" panose="020B0604020202020204" pitchFamily="34" charset="0"/>
                          <a:cs typeface="Arial" panose="020B0604020202020204" pitchFamily="34" charset="0"/>
                        </a:rPr>
                        <a:t> unfavorable</a:t>
                      </a:r>
                      <a:endParaRPr lang="en-US" sz="1200" b="0" dirty="0">
                        <a:solidFill>
                          <a:schemeClr val="tx1"/>
                        </a:solidFill>
                        <a:latin typeface="Arial" panose="020B0604020202020204" pitchFamily="34" charset="0"/>
                        <a:cs typeface="Arial" panose="020B0604020202020204" pitchFamily="34" charset="0"/>
                      </a:endParaRPr>
                    </a:p>
                  </a:txBody>
                  <a:tcPr marL="121920" marR="12192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51035440"/>
                  </a:ext>
                </a:extLst>
              </a:tr>
              <a:tr h="289560">
                <a:tc>
                  <a:txBody>
                    <a:bodyPr/>
                    <a:lstStyle/>
                    <a:p>
                      <a:pPr algn="l"/>
                      <a:endParaRPr lang="en-US" sz="1900" dirty="0"/>
                    </a:p>
                  </a:txBody>
                  <a:tcPr marL="121920" marR="12192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70C0"/>
                    </a:solidFill>
                  </a:tcPr>
                </a:tc>
                <a:tc>
                  <a:txBody>
                    <a:bodyPr/>
                    <a:lstStyle/>
                    <a:p>
                      <a:pPr algn="l"/>
                      <a:r>
                        <a:rPr lang="en-US" sz="1200" b="0" dirty="0">
                          <a:solidFill>
                            <a:schemeClr val="tx1"/>
                          </a:solidFill>
                          <a:latin typeface="Arial" panose="020B0604020202020204" pitchFamily="34" charset="0"/>
                          <a:cs typeface="Arial" panose="020B0604020202020204" pitchFamily="34" charset="0"/>
                        </a:rPr>
                        <a:t>Very</a:t>
                      </a:r>
                      <a:r>
                        <a:rPr lang="en-US" sz="1200" b="0" baseline="0" dirty="0">
                          <a:solidFill>
                            <a:schemeClr val="tx1"/>
                          </a:solidFill>
                          <a:latin typeface="Arial" panose="020B0604020202020204" pitchFamily="34" charset="0"/>
                          <a:cs typeface="Arial" panose="020B0604020202020204" pitchFamily="34" charset="0"/>
                        </a:rPr>
                        <a:t> favorable</a:t>
                      </a:r>
                      <a:endParaRPr lang="en-US" sz="1200" b="0" dirty="0">
                        <a:solidFill>
                          <a:schemeClr val="tx1"/>
                        </a:solidFill>
                        <a:latin typeface="Arial" panose="020B0604020202020204" pitchFamily="34" charset="0"/>
                        <a:cs typeface="Arial" panose="020B0604020202020204" pitchFamily="34" charset="0"/>
                      </a:endParaRPr>
                    </a:p>
                  </a:txBody>
                  <a:tcPr marL="121920" marR="12192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l"/>
                      <a:endParaRPr lang="en-US" sz="1200" b="0" dirty="0">
                        <a:solidFill>
                          <a:schemeClr val="tx1"/>
                        </a:solidFill>
                        <a:latin typeface="Arial" panose="020B0604020202020204" pitchFamily="34" charset="0"/>
                        <a:cs typeface="Arial" panose="020B0604020202020204" pitchFamily="34" charset="0"/>
                      </a:endParaRPr>
                    </a:p>
                  </a:txBody>
                  <a:tcPr marL="121920" marR="12192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E8400"/>
                    </a:solidFill>
                  </a:tcPr>
                </a:tc>
                <a:tc>
                  <a:txBody>
                    <a:bodyPr/>
                    <a:lstStyle/>
                    <a:p>
                      <a:pPr algn="l"/>
                      <a:r>
                        <a:rPr lang="en-US" sz="1200" b="0" dirty="0">
                          <a:solidFill>
                            <a:schemeClr val="tx1"/>
                          </a:solidFill>
                          <a:latin typeface="Arial" panose="020B0604020202020204" pitchFamily="34" charset="0"/>
                          <a:cs typeface="Arial" panose="020B0604020202020204" pitchFamily="34" charset="0"/>
                        </a:rPr>
                        <a:t>Very</a:t>
                      </a:r>
                      <a:r>
                        <a:rPr lang="en-US" sz="1200" b="0" baseline="0" dirty="0">
                          <a:solidFill>
                            <a:schemeClr val="tx1"/>
                          </a:solidFill>
                          <a:latin typeface="Arial" panose="020B0604020202020204" pitchFamily="34" charset="0"/>
                          <a:cs typeface="Arial" panose="020B0604020202020204" pitchFamily="34" charset="0"/>
                        </a:rPr>
                        <a:t> unfavorable</a:t>
                      </a:r>
                      <a:endParaRPr lang="en-US" sz="1200" b="0" dirty="0">
                        <a:solidFill>
                          <a:schemeClr val="tx1"/>
                        </a:solidFill>
                        <a:latin typeface="Arial" panose="020B0604020202020204" pitchFamily="34" charset="0"/>
                        <a:cs typeface="Arial" panose="020B0604020202020204" pitchFamily="34" charset="0"/>
                      </a:endParaRPr>
                    </a:p>
                  </a:txBody>
                  <a:tcPr marL="121920" marR="12192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08549083"/>
                  </a:ext>
                </a:extLst>
              </a:tr>
            </a:tbl>
          </a:graphicData>
        </a:graphic>
      </p:graphicFrame>
      <p:graphicFrame>
        <p:nvGraphicFramePr>
          <p:cNvPr id="10" name="Table 9"/>
          <p:cNvGraphicFramePr>
            <a:graphicFrameLocks noGrp="1"/>
          </p:cNvGraphicFramePr>
          <p:nvPr/>
        </p:nvGraphicFramePr>
        <p:xfrm>
          <a:off x="1014629" y="1223866"/>
          <a:ext cx="10428637" cy="549905"/>
        </p:xfrm>
        <a:graphic>
          <a:graphicData uri="http://schemas.openxmlformats.org/drawingml/2006/table">
            <a:tbl>
              <a:tblPr firstRow="1" bandRow="1">
                <a:tableStyleId>{5C22544A-7EE6-4342-B048-85BDC9FD1C3A}</a:tableStyleId>
              </a:tblPr>
              <a:tblGrid>
                <a:gridCol w="1790916">
                  <a:extLst>
                    <a:ext uri="{9D8B030D-6E8A-4147-A177-3AD203B41FA5}">
                      <a16:colId xmlns:a16="http://schemas.microsoft.com/office/drawing/2014/main" val="2699859000"/>
                    </a:ext>
                  </a:extLst>
                </a:gridCol>
                <a:gridCol w="526559">
                  <a:extLst>
                    <a:ext uri="{9D8B030D-6E8A-4147-A177-3AD203B41FA5}">
                      <a16:colId xmlns:a16="http://schemas.microsoft.com/office/drawing/2014/main" val="1743500172"/>
                    </a:ext>
                  </a:extLst>
                </a:gridCol>
                <a:gridCol w="1730680">
                  <a:extLst>
                    <a:ext uri="{9D8B030D-6E8A-4147-A177-3AD203B41FA5}">
                      <a16:colId xmlns:a16="http://schemas.microsoft.com/office/drawing/2014/main" val="3203096990"/>
                    </a:ext>
                  </a:extLst>
                </a:gridCol>
                <a:gridCol w="586795">
                  <a:extLst>
                    <a:ext uri="{9D8B030D-6E8A-4147-A177-3AD203B41FA5}">
                      <a16:colId xmlns:a16="http://schemas.microsoft.com/office/drawing/2014/main" val="1814321141"/>
                    </a:ext>
                  </a:extLst>
                </a:gridCol>
                <a:gridCol w="1712468">
                  <a:extLst>
                    <a:ext uri="{9D8B030D-6E8A-4147-A177-3AD203B41FA5}">
                      <a16:colId xmlns:a16="http://schemas.microsoft.com/office/drawing/2014/main" val="293462185"/>
                    </a:ext>
                  </a:extLst>
                </a:gridCol>
                <a:gridCol w="605007">
                  <a:extLst>
                    <a:ext uri="{9D8B030D-6E8A-4147-A177-3AD203B41FA5}">
                      <a16:colId xmlns:a16="http://schemas.microsoft.com/office/drawing/2014/main" val="965113602"/>
                    </a:ext>
                  </a:extLst>
                </a:gridCol>
                <a:gridCol w="1420105">
                  <a:extLst>
                    <a:ext uri="{9D8B030D-6E8A-4147-A177-3AD203B41FA5}">
                      <a16:colId xmlns:a16="http://schemas.microsoft.com/office/drawing/2014/main" val="1720562844"/>
                    </a:ext>
                  </a:extLst>
                </a:gridCol>
                <a:gridCol w="557939">
                  <a:extLst>
                    <a:ext uri="{9D8B030D-6E8A-4147-A177-3AD203B41FA5}">
                      <a16:colId xmlns:a16="http://schemas.microsoft.com/office/drawing/2014/main" val="1020186124"/>
                    </a:ext>
                  </a:extLst>
                </a:gridCol>
                <a:gridCol w="1498168">
                  <a:extLst>
                    <a:ext uri="{9D8B030D-6E8A-4147-A177-3AD203B41FA5}">
                      <a16:colId xmlns:a16="http://schemas.microsoft.com/office/drawing/2014/main" val="3448925600"/>
                    </a:ext>
                  </a:extLst>
                </a:gridCol>
              </a:tblGrid>
              <a:tr h="549905">
                <a:tc>
                  <a:txBody>
                    <a:bodyPr/>
                    <a:lstStyle/>
                    <a:p>
                      <a:pPr algn="ctr"/>
                      <a:r>
                        <a:rPr lang="en-US" sz="1200" b="1" dirty="0">
                          <a:solidFill>
                            <a:schemeClr val="tx1"/>
                          </a:solidFill>
                          <a:latin typeface="Arial" panose="020B0604020202020204" pitchFamily="34" charset="0"/>
                          <a:cs typeface="Arial" panose="020B0604020202020204" pitchFamily="34" charset="0"/>
                        </a:rPr>
                        <a:t>Public 4-yr colleges</a:t>
                      </a:r>
                    </a:p>
                  </a:txBody>
                  <a:tcPr marL="121920" marR="121920" anchor="ctr">
                    <a:solidFill>
                      <a:schemeClr val="bg1">
                        <a:lumMod val="75000"/>
                      </a:schemeClr>
                    </a:solidFill>
                  </a:tcPr>
                </a:tc>
                <a:tc>
                  <a:txBody>
                    <a:bodyPr/>
                    <a:lstStyle/>
                    <a:p>
                      <a:pPr algn="ctr"/>
                      <a:endParaRPr lang="en-US" sz="1200" b="1" dirty="0">
                        <a:solidFill>
                          <a:schemeClr val="tx1"/>
                        </a:solidFill>
                        <a:latin typeface="Arial" panose="020B0604020202020204" pitchFamily="34" charset="0"/>
                        <a:cs typeface="Arial" panose="020B0604020202020204" pitchFamily="34" charset="0"/>
                      </a:endParaRPr>
                    </a:p>
                  </a:txBody>
                  <a:tcPr marL="121920" marR="121920" anchor="ctr">
                    <a:solidFill>
                      <a:schemeClr val="bg1"/>
                    </a:solidFill>
                  </a:tcPr>
                </a:tc>
                <a:tc>
                  <a:txBody>
                    <a:bodyPr/>
                    <a:lstStyle/>
                    <a:p>
                      <a:pPr algn="ctr"/>
                      <a:r>
                        <a:rPr lang="en-US" sz="1200" b="1" dirty="0">
                          <a:solidFill>
                            <a:schemeClr val="tx1"/>
                          </a:solidFill>
                          <a:latin typeface="Arial" panose="020B0604020202020204" pitchFamily="34" charset="0"/>
                          <a:cs typeface="Arial" panose="020B0604020202020204" pitchFamily="34" charset="0"/>
                        </a:rPr>
                        <a:t>Apprenticeship</a:t>
                      </a:r>
                      <a:r>
                        <a:rPr lang="en-US" sz="1200" b="1" baseline="0" dirty="0">
                          <a:solidFill>
                            <a:schemeClr val="tx1"/>
                          </a:solidFill>
                          <a:latin typeface="Arial" panose="020B0604020202020204" pitchFamily="34" charset="0"/>
                          <a:cs typeface="Arial" panose="020B0604020202020204" pitchFamily="34" charset="0"/>
                        </a:rPr>
                        <a:t> programs</a:t>
                      </a:r>
                      <a:endParaRPr lang="en-US" sz="1200" b="1" dirty="0">
                        <a:solidFill>
                          <a:schemeClr val="tx1"/>
                        </a:solidFill>
                        <a:latin typeface="Arial" panose="020B0604020202020204" pitchFamily="34" charset="0"/>
                        <a:cs typeface="Arial" panose="020B0604020202020204" pitchFamily="34" charset="0"/>
                      </a:endParaRPr>
                    </a:p>
                  </a:txBody>
                  <a:tcPr marL="121920" marR="121920" anchor="ctr">
                    <a:solidFill>
                      <a:schemeClr val="bg1">
                        <a:lumMod val="75000"/>
                      </a:schemeClr>
                    </a:solidFill>
                  </a:tcPr>
                </a:tc>
                <a:tc>
                  <a:txBody>
                    <a:bodyPr/>
                    <a:lstStyle/>
                    <a:p>
                      <a:pPr algn="ctr"/>
                      <a:endParaRPr lang="en-US" sz="1200" b="1" dirty="0">
                        <a:solidFill>
                          <a:schemeClr val="tx1"/>
                        </a:solidFill>
                        <a:latin typeface="Arial" panose="020B0604020202020204" pitchFamily="34" charset="0"/>
                        <a:cs typeface="Arial" panose="020B0604020202020204" pitchFamily="34" charset="0"/>
                      </a:endParaRPr>
                    </a:p>
                  </a:txBody>
                  <a:tcPr marL="121920" marR="121920" anchor="ctr">
                    <a:solidFill>
                      <a:schemeClr val="bg1"/>
                    </a:solidFill>
                  </a:tcPr>
                </a:tc>
                <a:tc>
                  <a:txBody>
                    <a:bodyPr/>
                    <a:lstStyle/>
                    <a:p>
                      <a:pPr algn="ctr"/>
                      <a:r>
                        <a:rPr lang="en-US" sz="1200" b="1" dirty="0">
                          <a:solidFill>
                            <a:schemeClr val="tx1"/>
                          </a:solidFill>
                          <a:latin typeface="Arial" panose="020B0604020202020204" pitchFamily="34" charset="0"/>
                          <a:cs typeface="Arial" panose="020B0604020202020204" pitchFamily="34" charset="0"/>
                        </a:rPr>
                        <a:t>Community</a:t>
                      </a:r>
                      <a:r>
                        <a:rPr lang="en-US" sz="1200" b="1" baseline="0" dirty="0">
                          <a:solidFill>
                            <a:schemeClr val="tx1"/>
                          </a:solidFill>
                          <a:latin typeface="Arial" panose="020B0604020202020204" pitchFamily="34" charset="0"/>
                          <a:cs typeface="Arial" panose="020B0604020202020204" pitchFamily="34" charset="0"/>
                        </a:rPr>
                        <a:t> colleges</a:t>
                      </a:r>
                      <a:endParaRPr lang="en-US" sz="1200" b="1" dirty="0">
                        <a:solidFill>
                          <a:schemeClr val="tx1"/>
                        </a:solidFill>
                        <a:latin typeface="Arial" panose="020B0604020202020204" pitchFamily="34" charset="0"/>
                        <a:cs typeface="Arial" panose="020B0604020202020204" pitchFamily="34" charset="0"/>
                      </a:endParaRPr>
                    </a:p>
                  </a:txBody>
                  <a:tcPr marL="121920" marR="121920" anchor="ctr">
                    <a:solidFill>
                      <a:schemeClr val="bg1">
                        <a:lumMod val="75000"/>
                      </a:schemeClr>
                    </a:solidFill>
                  </a:tcPr>
                </a:tc>
                <a:tc>
                  <a:txBody>
                    <a:bodyPr/>
                    <a:lstStyle/>
                    <a:p>
                      <a:pPr algn="ctr"/>
                      <a:endParaRPr lang="en-US" sz="1200" b="1" dirty="0">
                        <a:solidFill>
                          <a:schemeClr val="tx1"/>
                        </a:solidFill>
                        <a:latin typeface="Arial" panose="020B0604020202020204" pitchFamily="34" charset="0"/>
                        <a:cs typeface="Arial" panose="020B0604020202020204" pitchFamily="34" charset="0"/>
                      </a:endParaRPr>
                    </a:p>
                  </a:txBody>
                  <a:tcPr marL="121920" marR="121920" anchor="ctr">
                    <a:solidFill>
                      <a:schemeClr val="bg1"/>
                    </a:solidFill>
                  </a:tcPr>
                </a:tc>
                <a:tc>
                  <a:txBody>
                    <a:bodyPr/>
                    <a:lstStyle/>
                    <a:p>
                      <a:pPr algn="ctr"/>
                      <a:r>
                        <a:rPr lang="en-US" sz="1200" b="1" dirty="0">
                          <a:solidFill>
                            <a:schemeClr val="tx1"/>
                          </a:solidFill>
                          <a:latin typeface="Arial" panose="020B0604020202020204" pitchFamily="34" charset="0"/>
                          <a:cs typeface="Arial" panose="020B0604020202020204" pitchFamily="34" charset="0"/>
                        </a:rPr>
                        <a:t>Private</a:t>
                      </a:r>
                      <a:r>
                        <a:rPr lang="en-US" sz="1200" b="1" baseline="0" dirty="0">
                          <a:solidFill>
                            <a:schemeClr val="tx1"/>
                          </a:solidFill>
                          <a:latin typeface="Arial" panose="020B0604020202020204" pitchFamily="34" charset="0"/>
                          <a:cs typeface="Arial" panose="020B0604020202020204" pitchFamily="34" charset="0"/>
                        </a:rPr>
                        <a:t> colleges</a:t>
                      </a:r>
                      <a:endParaRPr lang="en-US" sz="1200" b="1" dirty="0">
                        <a:solidFill>
                          <a:schemeClr val="tx1"/>
                        </a:solidFill>
                        <a:latin typeface="Arial" panose="020B0604020202020204" pitchFamily="34" charset="0"/>
                        <a:cs typeface="Arial" panose="020B0604020202020204" pitchFamily="34" charset="0"/>
                      </a:endParaRPr>
                    </a:p>
                  </a:txBody>
                  <a:tcPr marL="121920" marR="121920" anchor="ctr">
                    <a:solidFill>
                      <a:schemeClr val="bg1">
                        <a:lumMod val="75000"/>
                      </a:schemeClr>
                    </a:solidFill>
                  </a:tcPr>
                </a:tc>
                <a:tc>
                  <a:txBody>
                    <a:bodyPr/>
                    <a:lstStyle/>
                    <a:p>
                      <a:pPr algn="ctr"/>
                      <a:endParaRPr lang="en-US" sz="1200" b="1" dirty="0">
                        <a:solidFill>
                          <a:schemeClr val="tx1"/>
                        </a:solidFill>
                        <a:latin typeface="Arial" panose="020B0604020202020204" pitchFamily="34" charset="0"/>
                        <a:cs typeface="Arial" panose="020B0604020202020204" pitchFamily="34" charset="0"/>
                      </a:endParaRPr>
                    </a:p>
                  </a:txBody>
                  <a:tcPr marL="121920" marR="121920" anchor="ctr">
                    <a:solidFill>
                      <a:schemeClr val="bg1"/>
                    </a:solidFill>
                  </a:tcPr>
                </a:tc>
                <a:tc>
                  <a:txBody>
                    <a:bodyPr/>
                    <a:lstStyle/>
                    <a:p>
                      <a:pPr algn="ctr"/>
                      <a:r>
                        <a:rPr lang="en-US" sz="1200" b="1" dirty="0">
                          <a:solidFill>
                            <a:schemeClr val="tx1"/>
                          </a:solidFill>
                          <a:latin typeface="Arial" panose="020B0604020202020204" pitchFamily="34" charset="0"/>
                          <a:cs typeface="Arial" panose="020B0604020202020204" pitchFamily="34" charset="0"/>
                        </a:rPr>
                        <a:t>For-Profit</a:t>
                      </a:r>
                      <a:r>
                        <a:rPr lang="en-US" sz="1200" b="1" baseline="0" dirty="0">
                          <a:solidFill>
                            <a:schemeClr val="tx1"/>
                          </a:solidFill>
                          <a:latin typeface="Arial" panose="020B0604020202020204" pitchFamily="34" charset="0"/>
                          <a:cs typeface="Arial" panose="020B0604020202020204" pitchFamily="34" charset="0"/>
                        </a:rPr>
                        <a:t> colleges</a:t>
                      </a:r>
                      <a:endParaRPr lang="en-US" sz="1200" b="1" dirty="0">
                        <a:solidFill>
                          <a:schemeClr val="tx1"/>
                        </a:solidFill>
                        <a:latin typeface="Arial" panose="020B0604020202020204" pitchFamily="34" charset="0"/>
                        <a:cs typeface="Arial" panose="020B0604020202020204" pitchFamily="34" charset="0"/>
                      </a:endParaRPr>
                    </a:p>
                  </a:txBody>
                  <a:tcPr marL="121920" marR="121920" anchor="ctr">
                    <a:solidFill>
                      <a:schemeClr val="bg1">
                        <a:lumMod val="75000"/>
                      </a:schemeClr>
                    </a:solidFill>
                  </a:tcPr>
                </a:tc>
                <a:extLst>
                  <a:ext uri="{0D108BD9-81ED-4DB2-BD59-A6C34878D82A}">
                    <a16:rowId xmlns:a16="http://schemas.microsoft.com/office/drawing/2014/main" val="3332101060"/>
                  </a:ext>
                </a:extLst>
              </a:tr>
            </a:tbl>
          </a:graphicData>
        </a:graphic>
      </p:graphicFrame>
    </p:spTree>
    <p:extLst>
      <p:ext uri="{BB962C8B-B14F-4D97-AF65-F5344CB8AC3E}">
        <p14:creationId xmlns:p14="http://schemas.microsoft.com/office/powerpoint/2010/main" val="403626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C8F27B-A954-D24C-BEE1-7CDB9AB14F86}"/>
              </a:ext>
            </a:extLst>
          </p:cNvPr>
          <p:cNvPicPr>
            <a:picLocks noChangeAspect="1"/>
          </p:cNvPicPr>
          <p:nvPr/>
        </p:nvPicPr>
        <p:blipFill>
          <a:blip r:embed="rId2"/>
          <a:stretch>
            <a:fillRect/>
          </a:stretch>
        </p:blipFill>
        <p:spPr>
          <a:xfrm>
            <a:off x="338868" y="264529"/>
            <a:ext cx="8086070" cy="6275756"/>
          </a:xfrm>
          <a:prstGeom prst="rect">
            <a:avLst/>
          </a:prstGeom>
        </p:spPr>
      </p:pic>
    </p:spTree>
    <p:extLst>
      <p:ext uri="{BB962C8B-B14F-4D97-AF65-F5344CB8AC3E}">
        <p14:creationId xmlns:p14="http://schemas.microsoft.com/office/powerpoint/2010/main" val="4064290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F96299-8103-D448-9227-30C93E088320}"/>
              </a:ext>
            </a:extLst>
          </p:cNvPr>
          <p:cNvPicPr>
            <a:picLocks noChangeAspect="1"/>
          </p:cNvPicPr>
          <p:nvPr/>
        </p:nvPicPr>
        <p:blipFill>
          <a:blip r:embed="rId3"/>
          <a:stretch>
            <a:fillRect/>
          </a:stretch>
        </p:blipFill>
        <p:spPr>
          <a:xfrm>
            <a:off x="319712" y="290467"/>
            <a:ext cx="8858229" cy="6172326"/>
          </a:xfrm>
          <a:prstGeom prst="rect">
            <a:avLst/>
          </a:prstGeom>
        </p:spPr>
      </p:pic>
    </p:spTree>
    <p:extLst>
      <p:ext uri="{BB962C8B-B14F-4D97-AF65-F5344CB8AC3E}">
        <p14:creationId xmlns:p14="http://schemas.microsoft.com/office/powerpoint/2010/main" val="4140777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2240FB-74D7-864E-8187-1321622271F4}"/>
              </a:ext>
            </a:extLst>
          </p:cNvPr>
          <p:cNvSpPr>
            <a:spLocks noGrp="1"/>
          </p:cNvSpPr>
          <p:nvPr>
            <p:ph type="title"/>
          </p:nvPr>
        </p:nvSpPr>
        <p:spPr>
          <a:xfrm>
            <a:off x="426048" y="2554298"/>
            <a:ext cx="10906840" cy="1325563"/>
          </a:xfrm>
        </p:spPr>
        <p:txBody>
          <a:bodyPr>
            <a:noAutofit/>
          </a:bodyPr>
          <a:lstStyle/>
          <a:p>
            <a:r>
              <a:rPr lang="en-US" sz="5400" b="1" dirty="0">
                <a:solidFill>
                  <a:schemeClr val="accent3">
                    <a:lumMod val="50000"/>
                  </a:schemeClr>
                </a:solidFill>
                <a:latin typeface="Arial" panose="020B0604020202020204" pitchFamily="34" charset="0"/>
                <a:cs typeface="Arial" panose="020B0604020202020204" pitchFamily="34" charset="0"/>
              </a:rPr>
              <a:t>What is a youth apprenticeship?</a:t>
            </a:r>
          </a:p>
        </p:txBody>
      </p:sp>
    </p:spTree>
    <p:extLst>
      <p:ext uri="{BB962C8B-B14F-4D97-AF65-F5344CB8AC3E}">
        <p14:creationId xmlns:p14="http://schemas.microsoft.com/office/powerpoint/2010/main" val="976722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672402-5070-D149-AE59-191142FA8D55}"/>
              </a:ext>
            </a:extLst>
          </p:cNvPr>
          <p:cNvSpPr>
            <a:spLocks noGrp="1"/>
          </p:cNvSpPr>
          <p:nvPr>
            <p:ph type="sldNum" sz="quarter" idx="4294967295"/>
          </p:nvPr>
        </p:nvSpPr>
        <p:spPr/>
        <p:txBody>
          <a:bodyPr/>
          <a:lstStyle/>
          <a:p>
            <a:pPr algn="ctr"/>
            <a:fld id="{163B3CA8-3F37-8F44-ACE7-6E073DD0C489}" type="slidenum">
              <a:rPr lang="en-US" sz="1400" b="1" smtClean="0">
                <a:solidFill>
                  <a:schemeClr val="bg1"/>
                </a:solidFill>
                <a:latin typeface="Tw Cen MT Condensed" panose="020B0606020104020203" pitchFamily="34" charset="77"/>
              </a:rPr>
              <a:pPr algn="ctr"/>
              <a:t>14</a:t>
            </a:fld>
            <a:endParaRPr lang="en-US" b="1" dirty="0">
              <a:solidFill>
                <a:schemeClr val="bg1"/>
              </a:solidFill>
              <a:latin typeface="Tw Cen MT Condensed" panose="020B0606020104020203" pitchFamily="34" charset="77"/>
            </a:endParaRPr>
          </a:p>
        </p:txBody>
      </p:sp>
      <p:pic>
        <p:nvPicPr>
          <p:cNvPr id="6" name="Picture 5"/>
          <p:cNvPicPr>
            <a:picLocks noChangeAspect="1"/>
          </p:cNvPicPr>
          <p:nvPr/>
        </p:nvPicPr>
        <p:blipFill>
          <a:blip r:embed="rId2"/>
          <a:stretch>
            <a:fillRect/>
          </a:stretch>
        </p:blipFill>
        <p:spPr>
          <a:xfrm>
            <a:off x="179002" y="264067"/>
            <a:ext cx="4785342" cy="6478217"/>
          </a:xfrm>
          <a:prstGeom prst="rect">
            <a:avLst/>
          </a:prstGeom>
        </p:spPr>
      </p:pic>
      <p:sp>
        <p:nvSpPr>
          <p:cNvPr id="7" name="Content Placeholder 3">
            <a:extLst>
              <a:ext uri="{FF2B5EF4-FFF2-40B4-BE49-F238E27FC236}">
                <a16:creationId xmlns:a16="http://schemas.microsoft.com/office/drawing/2014/main" id="{E1F87082-7999-D441-A9F3-1400D46ADE03}"/>
              </a:ext>
            </a:extLst>
          </p:cNvPr>
          <p:cNvSpPr txBox="1">
            <a:spLocks/>
          </p:cNvSpPr>
          <p:nvPr/>
        </p:nvSpPr>
        <p:spPr>
          <a:xfrm>
            <a:off x="5190676" y="641316"/>
            <a:ext cx="6741987" cy="185574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000" b="1" dirty="0">
              <a:solidFill>
                <a:schemeClr val="tx1"/>
              </a:solidFill>
              <a:latin typeface="Arial"/>
              <a:ea typeface="Open Sans" panose="020B0606030504020204" pitchFamily="34" charset="0"/>
              <a:cs typeface="Arial"/>
            </a:endParaRPr>
          </a:p>
          <a:p>
            <a:pPr marL="0" indent="0">
              <a:buFont typeface="Arial" panose="020B0604020202020204" pitchFamily="34" charset="0"/>
              <a:buNone/>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5242037" y="559808"/>
            <a:ext cx="6522174" cy="3477875"/>
          </a:xfrm>
          <a:prstGeom prst="rect">
            <a:avLst/>
          </a:prstGeom>
        </p:spPr>
        <p:txBody>
          <a:bodyPr wrap="square">
            <a:spAutoFit/>
          </a:bodyPr>
          <a:lstStyle/>
          <a:p>
            <a:r>
              <a:rPr lang="en-US" sz="4400" b="1" dirty="0">
                <a:solidFill>
                  <a:srgbClr val="660066"/>
                </a:solidFill>
                <a:latin typeface="Arial"/>
                <a:ea typeface="Tahoma" panose="020B0604030504040204" pitchFamily="34" charset="0"/>
                <a:cs typeface="Arial"/>
              </a:rPr>
              <a:t>PAYA’s National Principles and Definition for </a:t>
            </a:r>
          </a:p>
          <a:p>
            <a:r>
              <a:rPr lang="en-US" sz="4400" b="1" dirty="0">
                <a:solidFill>
                  <a:srgbClr val="660066"/>
                </a:solidFill>
                <a:latin typeface="Arial"/>
                <a:ea typeface="Tahoma" panose="020B0604030504040204" pitchFamily="34" charset="0"/>
                <a:cs typeface="Arial"/>
              </a:rPr>
              <a:t>High-Quality </a:t>
            </a:r>
          </a:p>
          <a:p>
            <a:r>
              <a:rPr lang="en-US" sz="4400" b="1" dirty="0">
                <a:solidFill>
                  <a:srgbClr val="660066"/>
                </a:solidFill>
                <a:latin typeface="Arial"/>
                <a:ea typeface="Tahoma" panose="020B0604030504040204" pitchFamily="34" charset="0"/>
                <a:cs typeface="Arial"/>
              </a:rPr>
              <a:t>Youth Apprenticeship</a:t>
            </a:r>
            <a:endParaRPr lang="en-US" sz="4400" b="1" dirty="0">
              <a:solidFill>
                <a:srgbClr val="660066"/>
              </a:solidFill>
              <a:latin typeface="Arial"/>
              <a:cs typeface="Arial"/>
            </a:endParaRPr>
          </a:p>
        </p:txBody>
      </p:sp>
    </p:spTree>
    <p:extLst>
      <p:ext uri="{BB962C8B-B14F-4D97-AF65-F5344CB8AC3E}">
        <p14:creationId xmlns:p14="http://schemas.microsoft.com/office/powerpoint/2010/main" val="1839826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2000" cy="6850070"/>
          </a:xfrm>
          <a:prstGeom prst="rect">
            <a:avLst/>
          </a:prstGeom>
        </p:spPr>
      </p:pic>
    </p:spTree>
    <p:extLst>
      <p:ext uri="{BB962C8B-B14F-4D97-AF65-F5344CB8AC3E}">
        <p14:creationId xmlns:p14="http://schemas.microsoft.com/office/powerpoint/2010/main" val="882902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536426" y="4675239"/>
            <a:ext cx="486697" cy="5456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24869C4C-919A-BB44-A8D4-D2DF25C1ABCA}"/>
              </a:ext>
            </a:extLst>
          </p:cNvPr>
          <p:cNvPicPr>
            <a:picLocks noChangeAspect="1"/>
          </p:cNvPicPr>
          <p:nvPr/>
        </p:nvPicPr>
        <p:blipFill>
          <a:blip r:embed="rId3"/>
          <a:stretch>
            <a:fillRect/>
          </a:stretch>
        </p:blipFill>
        <p:spPr>
          <a:xfrm>
            <a:off x="0" y="320617"/>
            <a:ext cx="12192000" cy="6216765"/>
          </a:xfrm>
          <a:prstGeom prst="rect">
            <a:avLst/>
          </a:prstGeom>
        </p:spPr>
      </p:pic>
    </p:spTree>
    <p:extLst>
      <p:ext uri="{BB962C8B-B14F-4D97-AF65-F5344CB8AC3E}">
        <p14:creationId xmlns:p14="http://schemas.microsoft.com/office/powerpoint/2010/main" val="1224329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72533" y="224366"/>
            <a:ext cx="11531600" cy="1752600"/>
          </a:xfrm>
          <a:prstGeom prst="rect">
            <a:avLst/>
          </a:prstGeom>
        </p:spPr>
      </p:pic>
      <p:pic>
        <p:nvPicPr>
          <p:cNvPr id="7" name="Picture 6"/>
          <p:cNvPicPr>
            <a:picLocks noChangeAspect="1"/>
          </p:cNvPicPr>
          <p:nvPr/>
        </p:nvPicPr>
        <p:blipFill>
          <a:blip r:embed="rId4"/>
          <a:stretch>
            <a:fillRect/>
          </a:stretch>
        </p:blipFill>
        <p:spPr>
          <a:xfrm>
            <a:off x="380999" y="239889"/>
            <a:ext cx="11514667" cy="6392333"/>
          </a:xfrm>
          <a:prstGeom prst="rect">
            <a:avLst/>
          </a:prstGeom>
        </p:spPr>
      </p:pic>
    </p:spTree>
    <p:extLst>
      <p:ext uri="{BB962C8B-B14F-4D97-AF65-F5344CB8AC3E}">
        <p14:creationId xmlns:p14="http://schemas.microsoft.com/office/powerpoint/2010/main" val="1234601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968" t="8408" r="1968" b="8635"/>
          <a:stretch/>
        </p:blipFill>
        <p:spPr>
          <a:xfrm>
            <a:off x="2470447" y="1027226"/>
            <a:ext cx="6867408" cy="5653770"/>
          </a:xfrm>
          <a:prstGeom prst="rect">
            <a:avLst/>
          </a:prstGeom>
        </p:spPr>
      </p:pic>
      <p:sp>
        <p:nvSpPr>
          <p:cNvPr id="6" name="Rectangle 5"/>
          <p:cNvSpPr/>
          <p:nvPr/>
        </p:nvSpPr>
        <p:spPr>
          <a:xfrm>
            <a:off x="1246138" y="1013690"/>
            <a:ext cx="3070662" cy="1446550"/>
          </a:xfrm>
          <a:prstGeom prst="rect">
            <a:avLst/>
          </a:prstGeom>
          <a:solidFill>
            <a:schemeClr val="bg1"/>
          </a:solidFill>
        </p:spPr>
        <p:txBody>
          <a:bodyPr wrap="square">
            <a:spAutoFit/>
          </a:bodyPr>
          <a:lstStyle/>
          <a:p>
            <a:pPr algn="ctr"/>
            <a:r>
              <a:rPr lang="en-US" sz="2200" b="1" dirty="0">
                <a:solidFill>
                  <a:srgbClr val="E75C64"/>
                </a:solidFill>
                <a:latin typeface="Tw Cen MT Condensed" panose="020B0606020104020203" pitchFamily="34" charset="0"/>
              </a:rPr>
              <a:t>Industry &amp; Employers </a:t>
            </a:r>
          </a:p>
          <a:p>
            <a:pPr algn="ctr"/>
            <a:r>
              <a:rPr lang="en-US" sz="2200" dirty="0">
                <a:latin typeface="Tw Cen MT Condensed" panose="020B0606020104020203" pitchFamily="34" charset="0"/>
              </a:rPr>
              <a:t>identify skills requirements, build training plans, and deliver paid on-the-job training</a:t>
            </a:r>
          </a:p>
        </p:txBody>
      </p:sp>
      <p:sp>
        <p:nvSpPr>
          <p:cNvPr id="5" name="Rectangle 4"/>
          <p:cNvSpPr/>
          <p:nvPr/>
        </p:nvSpPr>
        <p:spPr>
          <a:xfrm>
            <a:off x="220614" y="3146749"/>
            <a:ext cx="2599472" cy="1446550"/>
          </a:xfrm>
          <a:prstGeom prst="rect">
            <a:avLst/>
          </a:prstGeom>
          <a:solidFill>
            <a:schemeClr val="bg1"/>
          </a:solidFill>
        </p:spPr>
        <p:txBody>
          <a:bodyPr wrap="square">
            <a:spAutoFit/>
          </a:bodyPr>
          <a:lstStyle/>
          <a:p>
            <a:pPr algn="ctr"/>
            <a:r>
              <a:rPr lang="en-US" sz="2200" b="1" dirty="0">
                <a:solidFill>
                  <a:srgbClr val="E75C64"/>
                </a:solidFill>
                <a:latin typeface="Tw Cen MT Condensed" panose="020B0606020104020203" pitchFamily="34" charset="0"/>
              </a:rPr>
              <a:t>High Schools </a:t>
            </a:r>
          </a:p>
          <a:p>
            <a:pPr algn="ctr"/>
            <a:r>
              <a:rPr lang="en-US" sz="2200" dirty="0">
                <a:latin typeface="Tw Cen MT Condensed" panose="020B0606020104020203" pitchFamily="34" charset="0"/>
              </a:rPr>
              <a:t>enable on-the-job and  help students meet grad requirements</a:t>
            </a:r>
          </a:p>
        </p:txBody>
      </p:sp>
      <p:sp>
        <p:nvSpPr>
          <p:cNvPr id="13" name="Rectangle 12"/>
          <p:cNvSpPr/>
          <p:nvPr/>
        </p:nvSpPr>
        <p:spPr>
          <a:xfrm>
            <a:off x="7589731" y="1013690"/>
            <a:ext cx="3176850" cy="1446550"/>
          </a:xfrm>
          <a:prstGeom prst="rect">
            <a:avLst/>
          </a:prstGeom>
          <a:solidFill>
            <a:schemeClr val="bg1"/>
          </a:solidFill>
        </p:spPr>
        <p:txBody>
          <a:bodyPr wrap="square">
            <a:spAutoFit/>
          </a:bodyPr>
          <a:lstStyle/>
          <a:p>
            <a:pPr algn="ctr"/>
            <a:r>
              <a:rPr lang="en-US" sz="2200" b="1" dirty="0">
                <a:solidFill>
                  <a:srgbClr val="E75C64"/>
                </a:solidFill>
                <a:latin typeface="Tw Cen MT Condensed" panose="020B0606020104020203" pitchFamily="34" charset="0"/>
              </a:rPr>
              <a:t>Intermediaries </a:t>
            </a:r>
          </a:p>
          <a:p>
            <a:pPr algn="ctr"/>
            <a:r>
              <a:rPr lang="en-US" sz="2200" dirty="0">
                <a:latin typeface="Tw Cen MT Condensed" panose="020B0606020104020203" pitchFamily="34" charset="0"/>
              </a:rPr>
              <a:t>Coordinate the activity of key partners to support success of employers &amp; apprentices</a:t>
            </a:r>
          </a:p>
        </p:txBody>
      </p:sp>
      <p:sp>
        <p:nvSpPr>
          <p:cNvPr id="10" name="Rectangle 9"/>
          <p:cNvSpPr/>
          <p:nvPr/>
        </p:nvSpPr>
        <p:spPr>
          <a:xfrm>
            <a:off x="8794536" y="3146749"/>
            <a:ext cx="3176850" cy="1446550"/>
          </a:xfrm>
          <a:prstGeom prst="rect">
            <a:avLst/>
          </a:prstGeom>
          <a:solidFill>
            <a:schemeClr val="bg1"/>
          </a:solidFill>
        </p:spPr>
        <p:txBody>
          <a:bodyPr wrap="square">
            <a:spAutoFit/>
          </a:bodyPr>
          <a:lstStyle/>
          <a:p>
            <a:pPr algn="ctr"/>
            <a:r>
              <a:rPr lang="en-US" sz="2200" b="1" dirty="0">
                <a:solidFill>
                  <a:srgbClr val="E75C64"/>
                </a:solidFill>
                <a:latin typeface="Tw Cen MT Condensed" panose="020B0606020104020203" pitchFamily="34" charset="0"/>
              </a:rPr>
              <a:t>Colleges &amp; Universities</a:t>
            </a:r>
          </a:p>
          <a:p>
            <a:pPr algn="ctr"/>
            <a:r>
              <a:rPr lang="en-US" sz="2200" dirty="0">
                <a:latin typeface="Tw Cen MT Condensed" panose="020B0606020104020203" pitchFamily="34" charset="0"/>
              </a:rPr>
              <a:t>help design and deliver related instruction, assess learning, grant credit and credentials.</a:t>
            </a:r>
          </a:p>
        </p:txBody>
      </p:sp>
      <p:sp>
        <p:nvSpPr>
          <p:cNvPr id="8" name="Title 1">
            <a:extLst>
              <a:ext uri="{FF2B5EF4-FFF2-40B4-BE49-F238E27FC236}">
                <a16:creationId xmlns:a16="http://schemas.microsoft.com/office/drawing/2014/main" id="{F8E47A4C-AFCD-6B47-A86D-26E3E442563C}"/>
              </a:ext>
            </a:extLst>
          </p:cNvPr>
          <p:cNvSpPr txBox="1">
            <a:spLocks/>
          </p:cNvSpPr>
          <p:nvPr/>
        </p:nvSpPr>
        <p:spPr>
          <a:xfrm>
            <a:off x="130768" y="-339338"/>
            <a:ext cx="10403595" cy="1755220"/>
          </a:xfrm>
          <a:prstGeom prst="rect">
            <a:avLst/>
          </a:prstGeom>
        </p:spPr>
        <p:txBody>
          <a:bodyPr anchor="ctr">
            <a:normAutofit/>
          </a:bodyPr>
          <a:lstStyle>
            <a:lvl1pPr algn="l" defTabSz="914400" rtl="0" eaLnBrk="1" latinLnBrk="0" hangingPunct="1">
              <a:lnSpc>
                <a:spcPct val="90000"/>
              </a:lnSpc>
              <a:spcBef>
                <a:spcPct val="0"/>
              </a:spcBef>
              <a:buNone/>
              <a:defRPr sz="6000" b="0" i="0" kern="1200" cap="all" baseline="0">
                <a:solidFill>
                  <a:schemeClr val="tx1"/>
                </a:solidFill>
                <a:latin typeface="Tw Cen MT Condensed" panose="020B0606020104020203" pitchFamily="34" charset="77"/>
                <a:ea typeface="+mj-ea"/>
                <a:cs typeface="+mj-cs"/>
              </a:defRPr>
            </a:lvl1pPr>
          </a:lstStyle>
          <a:p>
            <a:r>
              <a:rPr lang="en-US" sz="4200" dirty="0">
                <a:solidFill>
                  <a:srgbClr val="88246F"/>
                </a:solidFill>
              </a:rPr>
              <a:t>Youth apprenticeship Is </a:t>
            </a:r>
            <a:r>
              <a:rPr lang="en-US" sz="4200" dirty="0">
                <a:solidFill>
                  <a:srgbClr val="88246F"/>
                </a:solidFill>
                <a:sym typeface="Wingdings" pitchFamily="2" charset="2"/>
              </a:rPr>
              <a:t>A</a:t>
            </a:r>
            <a:r>
              <a:rPr lang="en-US" sz="4200" dirty="0">
                <a:solidFill>
                  <a:srgbClr val="88246F"/>
                </a:solidFill>
              </a:rPr>
              <a:t> Public-private partnership </a:t>
            </a:r>
          </a:p>
        </p:txBody>
      </p:sp>
    </p:spTree>
    <p:extLst>
      <p:ext uri="{BB962C8B-B14F-4D97-AF65-F5344CB8AC3E}">
        <p14:creationId xmlns:p14="http://schemas.microsoft.com/office/powerpoint/2010/main" val="170636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13"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2A15AE-3912-6D48-9985-7D4A0A625DCC}"/>
              </a:ext>
            </a:extLst>
          </p:cNvPr>
          <p:cNvPicPr>
            <a:picLocks noChangeAspect="1"/>
          </p:cNvPicPr>
          <p:nvPr/>
        </p:nvPicPr>
        <p:blipFill>
          <a:blip r:embed="rId3"/>
          <a:stretch>
            <a:fillRect/>
          </a:stretch>
        </p:blipFill>
        <p:spPr>
          <a:xfrm>
            <a:off x="318838" y="350752"/>
            <a:ext cx="9284945" cy="6156495"/>
          </a:xfrm>
          <a:prstGeom prst="rect">
            <a:avLst/>
          </a:prstGeom>
        </p:spPr>
      </p:pic>
    </p:spTree>
    <p:extLst>
      <p:ext uri="{BB962C8B-B14F-4D97-AF65-F5344CB8AC3E}">
        <p14:creationId xmlns:p14="http://schemas.microsoft.com/office/powerpoint/2010/main" val="2710378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CC43B-148F-6F49-BDFF-E80F9049B276}"/>
              </a:ext>
            </a:extLst>
          </p:cNvPr>
          <p:cNvSpPr>
            <a:spLocks noGrp="1"/>
          </p:cNvSpPr>
          <p:nvPr>
            <p:ph type="ctrTitle"/>
          </p:nvPr>
        </p:nvSpPr>
        <p:spPr>
          <a:xfrm>
            <a:off x="301497" y="4543731"/>
            <a:ext cx="6200903" cy="1822227"/>
          </a:xfrm>
        </p:spPr>
        <p:txBody>
          <a:bodyPr>
            <a:noAutofit/>
          </a:bodyPr>
          <a:lstStyle/>
          <a:p>
            <a:r>
              <a:rPr lang="en-US" sz="6000" b="1" dirty="0"/>
              <a:t>Youth Apprenticeship </a:t>
            </a:r>
            <a:r>
              <a:rPr lang="en-US" sz="6000" i="1" dirty="0">
                <a:solidFill>
                  <a:schemeClr val="accent3">
                    <a:lumMod val="50000"/>
                  </a:schemeClr>
                </a:solidFill>
              </a:rPr>
              <a:t>Building North Carolina’s Talent pipeline</a:t>
            </a:r>
            <a:br>
              <a:rPr lang="en-US" sz="6000" b="1" dirty="0"/>
            </a:br>
            <a:br>
              <a:rPr lang="en-US" sz="4500" dirty="0"/>
            </a:br>
            <a:r>
              <a:rPr lang="en-US" sz="4200" dirty="0"/>
              <a:t>Durham, north Carolina</a:t>
            </a:r>
            <a:br>
              <a:rPr lang="en-US" sz="4200" dirty="0"/>
            </a:br>
            <a:r>
              <a:rPr lang="en-US" sz="4200" dirty="0"/>
              <a:t>March 5, 2020</a:t>
            </a:r>
            <a:endParaRPr lang="en-US" sz="4200" cap="none" dirty="0">
              <a:solidFill>
                <a:srgbClr val="7030A0"/>
              </a:solidFill>
              <a:latin typeface="Arial"/>
              <a:cs typeface="Arial"/>
            </a:endParaRPr>
          </a:p>
        </p:txBody>
      </p:sp>
    </p:spTree>
    <p:extLst>
      <p:ext uri="{BB962C8B-B14F-4D97-AF65-F5344CB8AC3E}">
        <p14:creationId xmlns:p14="http://schemas.microsoft.com/office/powerpoint/2010/main" val="4266708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2240FB-74D7-864E-8187-1321622271F4}"/>
              </a:ext>
            </a:extLst>
          </p:cNvPr>
          <p:cNvSpPr>
            <a:spLocks noGrp="1"/>
          </p:cNvSpPr>
          <p:nvPr>
            <p:ph type="title"/>
          </p:nvPr>
        </p:nvSpPr>
        <p:spPr>
          <a:xfrm>
            <a:off x="426048" y="2554298"/>
            <a:ext cx="10906840" cy="1325563"/>
          </a:xfrm>
        </p:spPr>
        <p:txBody>
          <a:bodyPr>
            <a:noAutofit/>
          </a:bodyPr>
          <a:lstStyle/>
          <a:p>
            <a:r>
              <a:rPr lang="en-US" sz="5400" b="1" dirty="0">
                <a:solidFill>
                  <a:schemeClr val="accent3">
                    <a:lumMod val="50000"/>
                  </a:schemeClr>
                </a:solidFill>
                <a:latin typeface="Arial" panose="020B0604020202020204" pitchFamily="34" charset="0"/>
                <a:cs typeface="Arial" panose="020B0604020202020204" pitchFamily="34" charset="0"/>
              </a:rPr>
              <a:t>The business case for (</a:t>
            </a:r>
            <a:r>
              <a:rPr lang="en-US" sz="5400" dirty="0">
                <a:solidFill>
                  <a:schemeClr val="accent3">
                    <a:lumMod val="50000"/>
                  </a:schemeClr>
                </a:solidFill>
                <a:latin typeface="Arial" panose="020B0604020202020204" pitchFamily="34" charset="0"/>
                <a:cs typeface="Arial" panose="020B0604020202020204" pitchFamily="34" charset="0"/>
              </a:rPr>
              <a:t>growing</a:t>
            </a:r>
            <a:r>
              <a:rPr lang="en-US" sz="5400" b="1" dirty="0">
                <a:solidFill>
                  <a:schemeClr val="accent3">
                    <a:lumMod val="50000"/>
                  </a:schemeClr>
                </a:solidFill>
                <a:latin typeface="Arial" panose="020B0604020202020204" pitchFamily="34" charset="0"/>
                <a:cs typeface="Arial" panose="020B0604020202020204" pitchFamily="34" charset="0"/>
              </a:rPr>
              <a:t>) youth apprenticeship. </a:t>
            </a:r>
          </a:p>
        </p:txBody>
      </p:sp>
    </p:spTree>
    <p:extLst>
      <p:ext uri="{BB962C8B-B14F-4D97-AF65-F5344CB8AC3E}">
        <p14:creationId xmlns:p14="http://schemas.microsoft.com/office/powerpoint/2010/main" val="3361159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773BBF3-BF95-4641-854F-08CF064CEFA5}"/>
              </a:ext>
            </a:extLst>
          </p:cNvPr>
          <p:cNvSpPr>
            <a:spLocks noGrp="1"/>
          </p:cNvSpPr>
          <p:nvPr>
            <p:ph type="title"/>
          </p:nvPr>
        </p:nvSpPr>
        <p:spPr>
          <a:xfrm>
            <a:off x="372688" y="157251"/>
            <a:ext cx="10515600" cy="1325563"/>
          </a:xfrm>
        </p:spPr>
        <p:txBody>
          <a:bodyPr>
            <a:normAutofit/>
          </a:bodyPr>
          <a:lstStyle/>
          <a:p>
            <a:r>
              <a:rPr lang="en-US" b="1" dirty="0">
                <a:solidFill>
                  <a:schemeClr val="accent3">
                    <a:lumMod val="50000"/>
                  </a:schemeClr>
                </a:solidFill>
                <a:latin typeface="Arial" panose="020B0604020202020204" pitchFamily="34" charset="0"/>
                <a:cs typeface="Arial" panose="020B0604020202020204" pitchFamily="34" charset="0"/>
              </a:rPr>
              <a:t>The Business Case</a:t>
            </a:r>
            <a:endParaRPr lang="en-US" sz="2400" dirty="0">
              <a:solidFill>
                <a:schemeClr val="accent3">
                  <a:lumMod val="50000"/>
                </a:schemeClr>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1086035D-88F0-D94D-BA3C-C7BC48B28080}"/>
              </a:ext>
            </a:extLst>
          </p:cNvPr>
          <p:cNvSpPr/>
          <p:nvPr/>
        </p:nvSpPr>
        <p:spPr>
          <a:xfrm>
            <a:off x="2866508" y="1713072"/>
            <a:ext cx="3102026" cy="88049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6"/>
                </a:solidFill>
              </a:rPr>
              <a:t>Firm Costs </a:t>
            </a:r>
          </a:p>
        </p:txBody>
      </p:sp>
      <p:sp>
        <p:nvSpPr>
          <p:cNvPr id="15" name="Rectangle 14">
            <a:extLst>
              <a:ext uri="{FF2B5EF4-FFF2-40B4-BE49-F238E27FC236}">
                <a16:creationId xmlns:a16="http://schemas.microsoft.com/office/drawing/2014/main" id="{605A7622-6515-0B4D-95F3-F35BD92B286E}"/>
              </a:ext>
            </a:extLst>
          </p:cNvPr>
          <p:cNvSpPr/>
          <p:nvPr/>
        </p:nvSpPr>
        <p:spPr>
          <a:xfrm>
            <a:off x="2866508" y="2735146"/>
            <a:ext cx="3102026" cy="1110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Apprentice Wages</a:t>
            </a:r>
          </a:p>
        </p:txBody>
      </p:sp>
      <p:sp>
        <p:nvSpPr>
          <p:cNvPr id="16" name="Rectangle 15">
            <a:extLst>
              <a:ext uri="{FF2B5EF4-FFF2-40B4-BE49-F238E27FC236}">
                <a16:creationId xmlns:a16="http://schemas.microsoft.com/office/drawing/2014/main" id="{42490CA9-CDA6-5F4B-B66E-C81AC2CF36F8}"/>
              </a:ext>
            </a:extLst>
          </p:cNvPr>
          <p:cNvSpPr/>
          <p:nvPr/>
        </p:nvSpPr>
        <p:spPr>
          <a:xfrm>
            <a:off x="2866501" y="3954835"/>
            <a:ext cx="3102033" cy="1110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Training Coursework and Materials</a:t>
            </a:r>
          </a:p>
        </p:txBody>
      </p:sp>
      <p:sp>
        <p:nvSpPr>
          <p:cNvPr id="17" name="Rectangle 16">
            <a:extLst>
              <a:ext uri="{FF2B5EF4-FFF2-40B4-BE49-F238E27FC236}">
                <a16:creationId xmlns:a16="http://schemas.microsoft.com/office/drawing/2014/main" id="{30E99C03-93E7-6649-8679-7F6574C63F29}"/>
              </a:ext>
            </a:extLst>
          </p:cNvPr>
          <p:cNvSpPr/>
          <p:nvPr/>
        </p:nvSpPr>
        <p:spPr>
          <a:xfrm>
            <a:off x="2866501" y="5191148"/>
            <a:ext cx="3102033" cy="1110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Recruitment and Training Personnel</a:t>
            </a:r>
          </a:p>
        </p:txBody>
      </p:sp>
    </p:spTree>
    <p:extLst>
      <p:ext uri="{BB962C8B-B14F-4D97-AF65-F5344CB8AC3E}">
        <p14:creationId xmlns:p14="http://schemas.microsoft.com/office/powerpoint/2010/main" val="1583521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773BBF3-BF95-4641-854F-08CF064CEFA5}"/>
              </a:ext>
            </a:extLst>
          </p:cNvPr>
          <p:cNvSpPr>
            <a:spLocks noGrp="1"/>
          </p:cNvSpPr>
          <p:nvPr>
            <p:ph type="title"/>
          </p:nvPr>
        </p:nvSpPr>
        <p:spPr>
          <a:xfrm>
            <a:off x="189807" y="-33886"/>
            <a:ext cx="10515600" cy="1325563"/>
          </a:xfrm>
        </p:spPr>
        <p:txBody>
          <a:bodyPr>
            <a:normAutofit/>
          </a:bodyPr>
          <a:lstStyle/>
          <a:p>
            <a:r>
              <a:rPr lang="en-US" b="1" dirty="0">
                <a:solidFill>
                  <a:schemeClr val="accent3">
                    <a:lumMod val="50000"/>
                  </a:schemeClr>
                </a:solidFill>
                <a:latin typeface="Arial" panose="020B0604020202020204" pitchFamily="34" charset="0"/>
                <a:cs typeface="Arial" panose="020B0604020202020204" pitchFamily="34" charset="0"/>
              </a:rPr>
              <a:t>The Case | </a:t>
            </a:r>
            <a:r>
              <a:rPr lang="en-US" dirty="0">
                <a:solidFill>
                  <a:schemeClr val="accent3">
                    <a:lumMod val="50000"/>
                  </a:schemeClr>
                </a:solidFill>
                <a:latin typeface="Arial" panose="020B0604020202020204" pitchFamily="34" charset="0"/>
                <a:cs typeface="Arial" panose="020B0604020202020204" pitchFamily="34" charset="0"/>
              </a:rPr>
              <a:t>Some Numbers</a:t>
            </a:r>
            <a:endParaRPr lang="en-US" sz="2400" dirty="0">
              <a:solidFill>
                <a:schemeClr val="accent3">
                  <a:lumMod val="50000"/>
                </a:schemeClr>
              </a:solidFill>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EF3F9F0D-D19C-BA46-A78F-F6D62AC09FFE}"/>
              </a:ext>
            </a:extLst>
          </p:cNvPr>
          <p:cNvSpPr>
            <a:spLocks noGrp="1"/>
          </p:cNvSpPr>
          <p:nvPr>
            <p:ph sz="half" idx="1"/>
          </p:nvPr>
        </p:nvSpPr>
        <p:spPr>
          <a:xfrm>
            <a:off x="405939" y="1440069"/>
            <a:ext cx="5460571" cy="4684744"/>
          </a:xfrm>
        </p:spPr>
        <p:txBody>
          <a:bodyPr>
            <a:normAutofit/>
          </a:bodyPr>
          <a:lstStyle/>
          <a:p>
            <a:pPr marL="0" indent="0" algn="ctr">
              <a:buNone/>
            </a:pPr>
            <a:r>
              <a:rPr lang="en-US" sz="2800" dirty="0">
                <a:solidFill>
                  <a:srgbClr val="7030A0"/>
                </a:solidFill>
                <a:latin typeface="Arial" panose="020B0604020202020204" pitchFamily="34" charset="0"/>
                <a:cs typeface="Arial" panose="020B0604020202020204" pitchFamily="34" charset="0"/>
              </a:rPr>
              <a:t>Average cost to hire in </a:t>
            </a:r>
          </a:p>
          <a:p>
            <a:pPr marL="0" indent="0" algn="ctr">
              <a:buNone/>
            </a:pPr>
            <a:r>
              <a:rPr lang="en-US" sz="2800" dirty="0">
                <a:solidFill>
                  <a:srgbClr val="7030A0"/>
                </a:solidFill>
                <a:latin typeface="Arial" panose="020B0604020202020204" pitchFamily="34" charset="0"/>
                <a:cs typeface="Arial" panose="020B0604020202020204" pitchFamily="34" charset="0"/>
              </a:rPr>
              <a:t>the U.S. is $4,161 </a:t>
            </a:r>
          </a:p>
          <a:p>
            <a:endParaRPr lang="en-US" sz="2800" dirty="0"/>
          </a:p>
        </p:txBody>
      </p:sp>
      <p:sp>
        <p:nvSpPr>
          <p:cNvPr id="4" name="Content Placeholder 3">
            <a:extLst>
              <a:ext uri="{FF2B5EF4-FFF2-40B4-BE49-F238E27FC236}">
                <a16:creationId xmlns:a16="http://schemas.microsoft.com/office/drawing/2014/main" id="{52433EE3-2A8B-E14C-84D0-473351DA2DD8}"/>
              </a:ext>
            </a:extLst>
          </p:cNvPr>
          <p:cNvSpPr>
            <a:spLocks noGrp="1"/>
          </p:cNvSpPr>
          <p:nvPr>
            <p:ph sz="half" idx="2"/>
          </p:nvPr>
        </p:nvSpPr>
        <p:spPr>
          <a:xfrm>
            <a:off x="6516671" y="1466969"/>
            <a:ext cx="5369144" cy="4842613"/>
          </a:xfrm>
        </p:spPr>
        <p:txBody>
          <a:bodyPr>
            <a:normAutofit/>
          </a:bodyPr>
          <a:lstStyle/>
          <a:p>
            <a:pPr marL="0" indent="0" algn="ctr">
              <a:buNone/>
            </a:pPr>
            <a:r>
              <a:rPr lang="en-US" sz="2800" dirty="0">
                <a:solidFill>
                  <a:srgbClr val="7030A0"/>
                </a:solidFill>
                <a:latin typeface="Arial" panose="020B0604020202020204" pitchFamily="34" charset="0"/>
                <a:cs typeface="Arial" panose="020B0604020202020204" pitchFamily="34" charset="0"/>
              </a:rPr>
              <a:t>Average training costs per employee is $1,000 per year</a:t>
            </a:r>
          </a:p>
          <a:p>
            <a:pPr marL="0" indent="0">
              <a:buNone/>
            </a:pPr>
            <a:endParaRPr lang="en-US" sz="2800" dirty="0"/>
          </a:p>
        </p:txBody>
      </p:sp>
      <p:pic>
        <p:nvPicPr>
          <p:cNvPr id="7" name="Picture 6">
            <a:extLst>
              <a:ext uri="{FF2B5EF4-FFF2-40B4-BE49-F238E27FC236}">
                <a16:creationId xmlns:a16="http://schemas.microsoft.com/office/drawing/2014/main" id="{C8C851BC-2B13-8D47-AF82-B579CFC6392A}"/>
              </a:ext>
            </a:extLst>
          </p:cNvPr>
          <p:cNvPicPr/>
          <p:nvPr/>
        </p:nvPicPr>
        <p:blipFill>
          <a:blip r:embed="rId3"/>
          <a:stretch>
            <a:fillRect/>
          </a:stretch>
        </p:blipFill>
        <p:spPr>
          <a:xfrm>
            <a:off x="6704216" y="2422803"/>
            <a:ext cx="5006714" cy="4096971"/>
          </a:xfrm>
          <a:prstGeom prst="rect">
            <a:avLst/>
          </a:prstGeom>
        </p:spPr>
      </p:pic>
      <p:pic>
        <p:nvPicPr>
          <p:cNvPr id="8" name="Picture 7">
            <a:extLst>
              <a:ext uri="{FF2B5EF4-FFF2-40B4-BE49-F238E27FC236}">
                <a16:creationId xmlns:a16="http://schemas.microsoft.com/office/drawing/2014/main" id="{3D09109D-8919-CE49-A3CE-ADEA4904BC8F}"/>
              </a:ext>
            </a:extLst>
          </p:cNvPr>
          <p:cNvPicPr/>
          <p:nvPr/>
        </p:nvPicPr>
        <p:blipFill>
          <a:blip r:embed="rId4"/>
          <a:stretch>
            <a:fillRect/>
          </a:stretch>
        </p:blipFill>
        <p:spPr>
          <a:xfrm>
            <a:off x="904702" y="2395903"/>
            <a:ext cx="4583084" cy="4096971"/>
          </a:xfrm>
          <a:prstGeom prst="rect">
            <a:avLst/>
          </a:prstGeom>
        </p:spPr>
      </p:pic>
    </p:spTree>
    <p:extLst>
      <p:ext uri="{BB962C8B-B14F-4D97-AF65-F5344CB8AC3E}">
        <p14:creationId xmlns:p14="http://schemas.microsoft.com/office/powerpoint/2010/main" val="2606206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773BBF3-BF95-4641-854F-08CF064CEFA5}"/>
              </a:ext>
            </a:extLst>
          </p:cNvPr>
          <p:cNvSpPr>
            <a:spLocks noGrp="1"/>
          </p:cNvSpPr>
          <p:nvPr>
            <p:ph type="title"/>
          </p:nvPr>
        </p:nvSpPr>
        <p:spPr>
          <a:xfrm>
            <a:off x="201477" y="0"/>
            <a:ext cx="11220209" cy="1325563"/>
          </a:xfrm>
        </p:spPr>
        <p:txBody>
          <a:bodyPr>
            <a:normAutofit/>
          </a:bodyPr>
          <a:lstStyle/>
          <a:p>
            <a:r>
              <a:rPr lang="en-US" b="1" dirty="0">
                <a:solidFill>
                  <a:schemeClr val="accent3">
                    <a:lumMod val="50000"/>
                  </a:schemeClr>
                </a:solidFill>
                <a:latin typeface="Arial" panose="020B0604020202020204" pitchFamily="34" charset="0"/>
                <a:cs typeface="Arial" panose="020B0604020202020204" pitchFamily="34" charset="0"/>
              </a:rPr>
              <a:t>The Case | </a:t>
            </a:r>
            <a:r>
              <a:rPr lang="en-US" dirty="0">
                <a:solidFill>
                  <a:schemeClr val="accent3">
                    <a:lumMod val="50000"/>
                  </a:schemeClr>
                </a:solidFill>
                <a:latin typeface="Arial" panose="020B0604020202020204" pitchFamily="34" charset="0"/>
                <a:cs typeface="Arial" panose="020B0604020202020204" pitchFamily="34" charset="0"/>
              </a:rPr>
              <a:t>Hidden Degree Inflation Costs</a:t>
            </a:r>
            <a:endParaRPr lang="en-US" sz="2400" dirty="0">
              <a:solidFill>
                <a:schemeClr val="accent3">
                  <a:lumMod val="50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EBD3B04-B3D4-9A40-A109-854FAA1CEE6A}"/>
              </a:ext>
            </a:extLst>
          </p:cNvPr>
          <p:cNvPicPr>
            <a:picLocks noChangeAspect="1"/>
          </p:cNvPicPr>
          <p:nvPr/>
        </p:nvPicPr>
        <p:blipFill>
          <a:blip r:embed="rId3"/>
          <a:stretch>
            <a:fillRect/>
          </a:stretch>
        </p:blipFill>
        <p:spPr>
          <a:xfrm>
            <a:off x="500456" y="1177457"/>
            <a:ext cx="4154998" cy="5470491"/>
          </a:xfrm>
          <a:prstGeom prst="rect">
            <a:avLst/>
          </a:prstGeom>
          <a:ln w="41275">
            <a:solidFill>
              <a:schemeClr val="tx1"/>
            </a:solidFill>
          </a:ln>
        </p:spPr>
      </p:pic>
      <p:pic>
        <p:nvPicPr>
          <p:cNvPr id="5" name="Picture 4">
            <a:extLst>
              <a:ext uri="{FF2B5EF4-FFF2-40B4-BE49-F238E27FC236}">
                <a16:creationId xmlns:a16="http://schemas.microsoft.com/office/drawing/2014/main" id="{6AB2A554-B32F-CC46-9CB1-090DC195967D}"/>
              </a:ext>
            </a:extLst>
          </p:cNvPr>
          <p:cNvPicPr>
            <a:picLocks noChangeAspect="1"/>
          </p:cNvPicPr>
          <p:nvPr/>
        </p:nvPicPr>
        <p:blipFill>
          <a:blip r:embed="rId4"/>
          <a:stretch>
            <a:fillRect/>
          </a:stretch>
        </p:blipFill>
        <p:spPr>
          <a:xfrm>
            <a:off x="4648809" y="1110957"/>
            <a:ext cx="5115123" cy="4814233"/>
          </a:xfrm>
          <a:prstGeom prst="rect">
            <a:avLst/>
          </a:prstGeom>
        </p:spPr>
      </p:pic>
    </p:spTree>
    <p:extLst>
      <p:ext uri="{BB962C8B-B14F-4D97-AF65-F5344CB8AC3E}">
        <p14:creationId xmlns:p14="http://schemas.microsoft.com/office/powerpoint/2010/main" val="3982783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E050C35-74C4-F541-B843-3E038598EBCC}"/>
              </a:ext>
            </a:extLst>
          </p:cNvPr>
          <p:cNvGraphicFramePr/>
          <p:nvPr>
            <p:extLst>
              <p:ext uri="{D42A27DB-BD31-4B8C-83A1-F6EECF244321}">
                <p14:modId xmlns:p14="http://schemas.microsoft.com/office/powerpoint/2010/main" val="3728480822"/>
              </p:ext>
            </p:extLst>
          </p:nvPr>
        </p:nvGraphicFramePr>
        <p:xfrm>
          <a:off x="113654" y="156117"/>
          <a:ext cx="11964691" cy="6545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1475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E050C35-74C4-F541-B843-3E038598EBCC}"/>
              </a:ext>
            </a:extLst>
          </p:cNvPr>
          <p:cNvGraphicFramePr/>
          <p:nvPr>
            <p:extLst>
              <p:ext uri="{D42A27DB-BD31-4B8C-83A1-F6EECF244321}">
                <p14:modId xmlns:p14="http://schemas.microsoft.com/office/powerpoint/2010/main" val="887753022"/>
              </p:ext>
            </p:extLst>
          </p:nvPr>
        </p:nvGraphicFramePr>
        <p:xfrm>
          <a:off x="113654" y="156117"/>
          <a:ext cx="11964691" cy="6545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a:extLst>
              <a:ext uri="{FF2B5EF4-FFF2-40B4-BE49-F238E27FC236}">
                <a16:creationId xmlns:a16="http://schemas.microsoft.com/office/drawing/2014/main" id="{6E120298-F878-3442-89B5-BA6CAB7A87AA}"/>
              </a:ext>
            </a:extLst>
          </p:cNvPr>
          <p:cNvSpPr/>
          <p:nvPr/>
        </p:nvSpPr>
        <p:spPr>
          <a:xfrm>
            <a:off x="9709265" y="3429000"/>
            <a:ext cx="2111433" cy="2277687"/>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b="1" dirty="0">
                <a:solidFill>
                  <a:schemeClr val="accent6">
                    <a:lumMod val="50000"/>
                  </a:schemeClr>
                </a:solidFill>
              </a:rPr>
              <a:t>Culture and Diversity</a:t>
            </a:r>
          </a:p>
          <a:p>
            <a:pPr marL="285750" indent="-285750">
              <a:buFont typeface="Arial" panose="020B0604020202020204" pitchFamily="34" charset="0"/>
              <a:buChar char="•"/>
            </a:pPr>
            <a:r>
              <a:rPr lang="en-US" sz="2000" b="1" dirty="0">
                <a:solidFill>
                  <a:schemeClr val="accent6">
                    <a:lumMod val="50000"/>
                  </a:schemeClr>
                </a:solidFill>
              </a:rPr>
              <a:t>Innovation</a:t>
            </a:r>
          </a:p>
          <a:p>
            <a:pPr marL="285750" indent="-285750">
              <a:buFont typeface="Arial" panose="020B0604020202020204" pitchFamily="34" charset="0"/>
              <a:buChar char="•"/>
            </a:pPr>
            <a:r>
              <a:rPr lang="en-US" sz="2000" b="1" dirty="0">
                <a:solidFill>
                  <a:schemeClr val="accent6">
                    <a:lumMod val="50000"/>
                  </a:schemeClr>
                </a:solidFill>
              </a:rPr>
              <a:t>Management Pipeline</a:t>
            </a:r>
          </a:p>
        </p:txBody>
      </p:sp>
      <p:cxnSp>
        <p:nvCxnSpPr>
          <p:cNvPr id="7" name="Straight Connector 6">
            <a:extLst>
              <a:ext uri="{FF2B5EF4-FFF2-40B4-BE49-F238E27FC236}">
                <a16:creationId xmlns:a16="http://schemas.microsoft.com/office/drawing/2014/main" id="{0F045067-0344-5545-B2B5-F614A546647C}"/>
              </a:ext>
            </a:extLst>
          </p:cNvPr>
          <p:cNvCxnSpPr/>
          <p:nvPr/>
        </p:nvCxnSpPr>
        <p:spPr>
          <a:xfrm flipV="1">
            <a:off x="9010996" y="4572000"/>
            <a:ext cx="681644" cy="465513"/>
          </a:xfrm>
          <a:prstGeom prst="line">
            <a:avLst/>
          </a:prstGeom>
          <a:ln w="539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779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1ED04AB-37FB-C84B-9879-34CEC9629A7E}"/>
              </a:ext>
            </a:extLst>
          </p:cNvPr>
          <p:cNvCxnSpPr>
            <a:cxnSpLocks/>
          </p:cNvCxnSpPr>
          <p:nvPr/>
        </p:nvCxnSpPr>
        <p:spPr>
          <a:xfrm>
            <a:off x="2842953" y="3227167"/>
            <a:ext cx="648392" cy="623455"/>
          </a:xfrm>
          <a:prstGeom prst="line">
            <a:avLst/>
          </a:prstGeom>
          <a:ln w="698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612744C-A6F6-AB41-9DD2-6DA77299893B}"/>
              </a:ext>
            </a:extLst>
          </p:cNvPr>
          <p:cNvCxnSpPr>
            <a:cxnSpLocks/>
            <a:stCxn id="4" idx="3"/>
          </p:cNvCxnSpPr>
          <p:nvPr/>
        </p:nvCxnSpPr>
        <p:spPr>
          <a:xfrm flipV="1">
            <a:off x="2842953" y="4671753"/>
            <a:ext cx="648392" cy="292773"/>
          </a:xfrm>
          <a:prstGeom prst="line">
            <a:avLst/>
          </a:prstGeom>
          <a:ln w="69850">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7E050C35-74C4-F541-B843-3E038598EBCC}"/>
              </a:ext>
            </a:extLst>
          </p:cNvPr>
          <p:cNvGraphicFramePr/>
          <p:nvPr>
            <p:extLst>
              <p:ext uri="{D42A27DB-BD31-4B8C-83A1-F6EECF244321}">
                <p14:modId xmlns:p14="http://schemas.microsoft.com/office/powerpoint/2010/main" val="385869401"/>
              </p:ext>
            </p:extLst>
          </p:nvPr>
        </p:nvGraphicFramePr>
        <p:xfrm>
          <a:off x="113654" y="156117"/>
          <a:ext cx="11964691" cy="6545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2">
            <a:extLst>
              <a:ext uri="{FF2B5EF4-FFF2-40B4-BE49-F238E27FC236}">
                <a16:creationId xmlns:a16="http://schemas.microsoft.com/office/drawing/2014/main" id="{F95897D1-A027-9847-8C03-7A77B795D836}"/>
              </a:ext>
            </a:extLst>
          </p:cNvPr>
          <p:cNvSpPr/>
          <p:nvPr/>
        </p:nvSpPr>
        <p:spPr>
          <a:xfrm>
            <a:off x="113654" y="2603713"/>
            <a:ext cx="2729299" cy="1246909"/>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lumMod val="50000"/>
                  </a:schemeClr>
                </a:solidFill>
              </a:rPr>
              <a:t>Youth Coursework thru CTE, North Carolina Tuition Waiver </a:t>
            </a:r>
          </a:p>
        </p:txBody>
      </p:sp>
      <p:sp>
        <p:nvSpPr>
          <p:cNvPr id="4" name="Rounded Rectangle 3">
            <a:extLst>
              <a:ext uri="{FF2B5EF4-FFF2-40B4-BE49-F238E27FC236}">
                <a16:creationId xmlns:a16="http://schemas.microsoft.com/office/drawing/2014/main" id="{F68F85D8-ED2E-C340-B3BA-B3984FBDC553}"/>
              </a:ext>
            </a:extLst>
          </p:cNvPr>
          <p:cNvSpPr/>
          <p:nvPr/>
        </p:nvSpPr>
        <p:spPr>
          <a:xfrm>
            <a:off x="113654" y="4341071"/>
            <a:ext cx="2729299" cy="1246909"/>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lumMod val="50000"/>
                  </a:schemeClr>
                </a:solidFill>
              </a:rPr>
              <a:t>Youth Apprenticeship Regional Consortia Pool Risk and Costs</a:t>
            </a:r>
          </a:p>
        </p:txBody>
      </p:sp>
      <p:sp>
        <p:nvSpPr>
          <p:cNvPr id="11" name="Title 1">
            <a:extLst>
              <a:ext uri="{FF2B5EF4-FFF2-40B4-BE49-F238E27FC236}">
                <a16:creationId xmlns:a16="http://schemas.microsoft.com/office/drawing/2014/main" id="{552E4C54-707A-A349-B4AE-FBAC20E5A876}"/>
              </a:ext>
            </a:extLst>
          </p:cNvPr>
          <p:cNvSpPr txBox="1">
            <a:spLocks/>
          </p:cNvSpPr>
          <p:nvPr/>
        </p:nvSpPr>
        <p:spPr>
          <a:xfrm>
            <a:off x="113654" y="1656379"/>
            <a:ext cx="109068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EBCB3"/>
                </a:solidFill>
                <a:latin typeface="Franklin Gothic Heavy" panose="020B0903020102020204" pitchFamily="34" charset="0"/>
                <a:ea typeface="+mj-ea"/>
                <a:cs typeface="+mj-cs"/>
              </a:defRPr>
            </a:lvl1pPr>
          </a:lstStyle>
          <a:p>
            <a:r>
              <a:rPr lang="en-US" sz="2200" b="1" i="1" dirty="0">
                <a:solidFill>
                  <a:srgbClr val="7030A0"/>
                </a:solidFill>
                <a:latin typeface="Arial" panose="020B0604020202020204" pitchFamily="34" charset="0"/>
                <a:cs typeface="Arial" panose="020B0604020202020204" pitchFamily="34" charset="0"/>
              </a:rPr>
              <a:t>In North Carolina…</a:t>
            </a:r>
          </a:p>
        </p:txBody>
      </p:sp>
    </p:spTree>
    <p:extLst>
      <p:ext uri="{BB962C8B-B14F-4D97-AF65-F5344CB8AC3E}">
        <p14:creationId xmlns:p14="http://schemas.microsoft.com/office/powerpoint/2010/main" val="4030152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773BBF3-BF95-4641-854F-08CF064CEFA5}"/>
              </a:ext>
            </a:extLst>
          </p:cNvPr>
          <p:cNvSpPr>
            <a:spLocks noGrp="1"/>
          </p:cNvSpPr>
          <p:nvPr>
            <p:ph type="title"/>
          </p:nvPr>
        </p:nvSpPr>
        <p:spPr>
          <a:xfrm>
            <a:off x="201478" y="0"/>
            <a:ext cx="10906840" cy="1325563"/>
          </a:xfrm>
        </p:spPr>
        <p:txBody>
          <a:bodyPr>
            <a:normAutofit/>
          </a:bodyPr>
          <a:lstStyle/>
          <a:p>
            <a:r>
              <a:rPr lang="en-US" b="1" dirty="0">
                <a:solidFill>
                  <a:schemeClr val="accent3">
                    <a:lumMod val="50000"/>
                  </a:schemeClr>
                </a:solidFill>
                <a:latin typeface="Arial" panose="020B0604020202020204" pitchFamily="34" charset="0"/>
                <a:cs typeface="Arial" panose="020B0604020202020204" pitchFamily="34" charset="0"/>
              </a:rPr>
              <a:t>The Case | </a:t>
            </a:r>
            <a:r>
              <a:rPr lang="en-US" dirty="0">
                <a:solidFill>
                  <a:schemeClr val="accent3">
                    <a:lumMod val="50000"/>
                  </a:schemeClr>
                </a:solidFill>
                <a:latin typeface="Arial" panose="020B0604020202020204" pitchFamily="34" charset="0"/>
                <a:cs typeface="Arial" panose="020B0604020202020204" pitchFamily="34" charset="0"/>
              </a:rPr>
              <a:t>The</a:t>
            </a:r>
            <a:r>
              <a:rPr lang="en-US" b="1" dirty="0">
                <a:solidFill>
                  <a:schemeClr val="accent3">
                    <a:lumMod val="50000"/>
                  </a:schemeClr>
                </a:solidFill>
                <a:latin typeface="Arial" panose="020B0604020202020204" pitchFamily="34" charset="0"/>
                <a:cs typeface="Arial" panose="020B0604020202020204" pitchFamily="34" charset="0"/>
              </a:rPr>
              <a:t> </a:t>
            </a:r>
            <a:r>
              <a:rPr lang="en-US" dirty="0">
                <a:solidFill>
                  <a:schemeClr val="accent3">
                    <a:lumMod val="50000"/>
                  </a:schemeClr>
                </a:solidFill>
                <a:latin typeface="Arial" panose="020B0604020202020204" pitchFamily="34" charset="0"/>
                <a:cs typeface="Arial" panose="020B0604020202020204" pitchFamily="34" charset="0"/>
              </a:rPr>
              <a:t>Youth Factor </a:t>
            </a:r>
            <a:endParaRPr lang="en-US" sz="2400" dirty="0">
              <a:solidFill>
                <a:schemeClr val="accent3">
                  <a:lumMod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17B45D1-D5C1-2F44-A400-5166BA31A2BF}"/>
              </a:ext>
            </a:extLst>
          </p:cNvPr>
          <p:cNvPicPr>
            <a:picLocks noChangeAspect="1"/>
          </p:cNvPicPr>
          <p:nvPr/>
        </p:nvPicPr>
        <p:blipFill>
          <a:blip r:embed="rId3"/>
          <a:stretch>
            <a:fillRect/>
          </a:stretch>
        </p:blipFill>
        <p:spPr>
          <a:xfrm>
            <a:off x="335048" y="1491816"/>
            <a:ext cx="9328897" cy="4362315"/>
          </a:xfrm>
          <a:prstGeom prst="rect">
            <a:avLst/>
          </a:prstGeom>
        </p:spPr>
      </p:pic>
    </p:spTree>
    <p:extLst>
      <p:ext uri="{BB962C8B-B14F-4D97-AF65-F5344CB8AC3E}">
        <p14:creationId xmlns:p14="http://schemas.microsoft.com/office/powerpoint/2010/main" val="915704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773BBF3-BF95-4641-854F-08CF064CEFA5}"/>
              </a:ext>
            </a:extLst>
          </p:cNvPr>
          <p:cNvSpPr>
            <a:spLocks noGrp="1"/>
          </p:cNvSpPr>
          <p:nvPr>
            <p:ph type="title"/>
          </p:nvPr>
        </p:nvSpPr>
        <p:spPr>
          <a:xfrm>
            <a:off x="201478" y="0"/>
            <a:ext cx="10906840" cy="1325563"/>
          </a:xfrm>
        </p:spPr>
        <p:txBody>
          <a:bodyPr>
            <a:normAutofit/>
          </a:bodyPr>
          <a:lstStyle/>
          <a:p>
            <a:r>
              <a:rPr lang="en-US" b="1" dirty="0">
                <a:solidFill>
                  <a:schemeClr val="accent3">
                    <a:lumMod val="50000"/>
                  </a:schemeClr>
                </a:solidFill>
                <a:latin typeface="Arial" panose="020B0604020202020204" pitchFamily="34" charset="0"/>
                <a:cs typeface="Arial" panose="020B0604020202020204" pitchFamily="34" charset="0"/>
              </a:rPr>
              <a:t>The Case | </a:t>
            </a:r>
            <a:r>
              <a:rPr lang="en-US" dirty="0">
                <a:solidFill>
                  <a:schemeClr val="accent3">
                    <a:lumMod val="50000"/>
                  </a:schemeClr>
                </a:solidFill>
                <a:latin typeface="Arial" panose="020B0604020202020204" pitchFamily="34" charset="0"/>
                <a:cs typeface="Arial" panose="020B0604020202020204" pitchFamily="34" charset="0"/>
              </a:rPr>
              <a:t>The Youth Factor</a:t>
            </a:r>
            <a:endParaRPr lang="en-US" sz="2400" dirty="0">
              <a:solidFill>
                <a:schemeClr val="accent3">
                  <a:lumMod val="50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356821E-496C-4042-B7C3-28BC3F75923D}"/>
              </a:ext>
            </a:extLst>
          </p:cNvPr>
          <p:cNvPicPr>
            <a:picLocks noChangeAspect="1"/>
          </p:cNvPicPr>
          <p:nvPr/>
        </p:nvPicPr>
        <p:blipFill>
          <a:blip r:embed="rId3"/>
          <a:stretch>
            <a:fillRect/>
          </a:stretch>
        </p:blipFill>
        <p:spPr>
          <a:xfrm>
            <a:off x="635430" y="1211837"/>
            <a:ext cx="6375198" cy="5035701"/>
          </a:xfrm>
          <a:prstGeom prst="rect">
            <a:avLst/>
          </a:prstGeom>
        </p:spPr>
      </p:pic>
    </p:spTree>
    <p:extLst>
      <p:ext uri="{BB962C8B-B14F-4D97-AF65-F5344CB8AC3E}">
        <p14:creationId xmlns:p14="http://schemas.microsoft.com/office/powerpoint/2010/main" val="3063460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453D2E-E77A-C541-AAE5-B083BF38A5F3}"/>
              </a:ext>
            </a:extLst>
          </p:cNvPr>
          <p:cNvPicPr>
            <a:picLocks noChangeAspect="1"/>
          </p:cNvPicPr>
          <p:nvPr/>
        </p:nvPicPr>
        <p:blipFill>
          <a:blip r:embed="rId3"/>
          <a:stretch>
            <a:fillRect/>
          </a:stretch>
        </p:blipFill>
        <p:spPr>
          <a:xfrm>
            <a:off x="201478" y="1355521"/>
            <a:ext cx="9453100" cy="5138270"/>
          </a:xfrm>
          <a:prstGeom prst="rect">
            <a:avLst/>
          </a:prstGeom>
        </p:spPr>
      </p:pic>
      <p:sp>
        <p:nvSpPr>
          <p:cNvPr id="3" name="Title 1">
            <a:extLst>
              <a:ext uri="{FF2B5EF4-FFF2-40B4-BE49-F238E27FC236}">
                <a16:creationId xmlns:a16="http://schemas.microsoft.com/office/drawing/2014/main" id="{E773BBF3-BF95-4641-854F-08CF064CEFA5}"/>
              </a:ext>
            </a:extLst>
          </p:cNvPr>
          <p:cNvSpPr>
            <a:spLocks noGrp="1"/>
          </p:cNvSpPr>
          <p:nvPr>
            <p:ph type="title"/>
          </p:nvPr>
        </p:nvSpPr>
        <p:spPr>
          <a:xfrm>
            <a:off x="201478" y="0"/>
            <a:ext cx="10906840" cy="1325563"/>
          </a:xfrm>
        </p:spPr>
        <p:txBody>
          <a:bodyPr>
            <a:normAutofit/>
          </a:bodyPr>
          <a:lstStyle/>
          <a:p>
            <a:r>
              <a:rPr lang="en-US" b="1" dirty="0">
                <a:solidFill>
                  <a:schemeClr val="accent3">
                    <a:lumMod val="50000"/>
                  </a:schemeClr>
                </a:solidFill>
                <a:latin typeface="Arial" panose="020B0604020202020204" pitchFamily="34" charset="0"/>
                <a:cs typeface="Arial" panose="020B0604020202020204" pitchFamily="34" charset="0"/>
              </a:rPr>
              <a:t>The Case | </a:t>
            </a:r>
            <a:r>
              <a:rPr lang="en-US" dirty="0">
                <a:solidFill>
                  <a:schemeClr val="accent3">
                    <a:lumMod val="50000"/>
                  </a:schemeClr>
                </a:solidFill>
                <a:latin typeface="Arial" panose="020B0604020202020204" pitchFamily="34" charset="0"/>
                <a:cs typeface="Arial" panose="020B0604020202020204" pitchFamily="34" charset="0"/>
              </a:rPr>
              <a:t>The Youth Factor </a:t>
            </a:r>
            <a:endParaRPr lang="en-US" sz="2400" dirty="0">
              <a:solidFill>
                <a:schemeClr val="accent3">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1131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69480" y="242354"/>
            <a:ext cx="5995288" cy="1143000"/>
          </a:xfrm>
        </p:spPr>
        <p:txBody>
          <a:bodyPr>
            <a:normAutofit/>
          </a:bodyPr>
          <a:lstStyle/>
          <a:p>
            <a:pPr algn="l"/>
            <a:r>
              <a:rPr lang="en-US" sz="3200" b="1" dirty="0">
                <a:solidFill>
                  <a:schemeClr val="tx2"/>
                </a:solidFill>
                <a:latin typeface="Franklin Gothic Demi" panose="020B0703020102020204" pitchFamily="34" charset="0"/>
              </a:rPr>
              <a:t>WHAT IS NEW AMERICA?</a:t>
            </a:r>
          </a:p>
        </p:txBody>
      </p:sp>
      <p:sp>
        <p:nvSpPr>
          <p:cNvPr id="3" name="Subtitle 2"/>
          <p:cNvSpPr>
            <a:spLocks noGrp="1"/>
          </p:cNvSpPr>
          <p:nvPr>
            <p:ph idx="4294967295"/>
          </p:nvPr>
        </p:nvSpPr>
        <p:spPr>
          <a:xfrm>
            <a:off x="5443104" y="1171756"/>
            <a:ext cx="6722229" cy="5517450"/>
          </a:xfrm>
        </p:spPr>
        <p:txBody>
          <a:bodyPr>
            <a:normAutofit/>
          </a:bodyPr>
          <a:lstStyle/>
          <a:p>
            <a:pPr lvl="0"/>
            <a:r>
              <a:rPr lang="en-US" sz="2400" b="1" dirty="0">
                <a:solidFill>
                  <a:schemeClr val="accent3">
                    <a:lumMod val="50000"/>
                  </a:schemeClr>
                </a:solidFill>
                <a:latin typeface="Franklin Gothic Book" panose="020B0503020102020204" pitchFamily="34" charset="0"/>
              </a:rPr>
              <a:t>Nonpartisan research organization </a:t>
            </a:r>
            <a:r>
              <a:rPr lang="en-US" sz="2400" dirty="0">
                <a:latin typeface="Franklin Gothic Book" panose="020B0503020102020204" pitchFamily="34" charset="0"/>
              </a:rPr>
              <a:t>headquartered Washington, DC</a:t>
            </a:r>
          </a:p>
          <a:p>
            <a:pPr lvl="0"/>
            <a:r>
              <a:rPr lang="en-US" sz="2400" b="1" dirty="0">
                <a:solidFill>
                  <a:schemeClr val="accent3">
                    <a:lumMod val="50000"/>
                  </a:schemeClr>
                </a:solidFill>
                <a:latin typeface="Franklin Gothic Book" panose="020B0503020102020204" pitchFamily="34" charset="0"/>
              </a:rPr>
              <a:t>Education Policy Program </a:t>
            </a:r>
            <a:r>
              <a:rPr lang="en-US" sz="2400" dirty="0">
                <a:solidFill>
                  <a:schemeClr val="tx1"/>
                </a:solidFill>
                <a:latin typeface="Franklin Gothic Book" panose="020B0503020102020204" pitchFamily="34" charset="0"/>
              </a:rPr>
              <a:t>includes PreK-12, Higher Education, and Center on Education and Skills at New America (CESNA) teams </a:t>
            </a:r>
            <a:endParaRPr lang="en-US" sz="2400" b="1" dirty="0">
              <a:solidFill>
                <a:schemeClr val="tx1"/>
              </a:solidFill>
              <a:latin typeface="Franklin Gothic Book" panose="020B0503020102020204" pitchFamily="34" charset="0"/>
            </a:endParaRPr>
          </a:p>
          <a:p>
            <a:pPr lvl="1">
              <a:buFont typeface="Wingdings" charset="2"/>
              <a:buChar char="Ø"/>
            </a:pPr>
            <a:r>
              <a:rPr lang="en-US" sz="2200" b="1" dirty="0">
                <a:solidFill>
                  <a:schemeClr val="accent3">
                    <a:lumMod val="50000"/>
                  </a:schemeClr>
                </a:solidFill>
                <a:latin typeface="Franklin Gothic Book" panose="020B0503020102020204" pitchFamily="34" charset="0"/>
              </a:rPr>
              <a:t>Research, analyze and communicate </a:t>
            </a:r>
            <a:r>
              <a:rPr lang="en-US" sz="2200" dirty="0">
                <a:latin typeface="Franklin Gothic Book" panose="020B0503020102020204" pitchFamily="34" charset="0"/>
              </a:rPr>
              <a:t>education and workforce policy trends &amp; challenges</a:t>
            </a:r>
          </a:p>
          <a:p>
            <a:pPr lvl="1">
              <a:buFont typeface="Wingdings" charset="2"/>
              <a:buChar char="Ø"/>
            </a:pPr>
            <a:r>
              <a:rPr lang="en-US" sz="2200" b="1" dirty="0">
                <a:solidFill>
                  <a:schemeClr val="accent3">
                    <a:lumMod val="50000"/>
                  </a:schemeClr>
                </a:solidFill>
                <a:latin typeface="Franklin Gothic Book" panose="020B0503020102020204" pitchFamily="34" charset="0"/>
              </a:rPr>
              <a:t>Engage with policymakers </a:t>
            </a:r>
            <a:r>
              <a:rPr lang="en-US" sz="2200" dirty="0">
                <a:latin typeface="Franklin Gothic Book" panose="020B0503020102020204" pitchFamily="34" charset="0"/>
              </a:rPr>
              <a:t>to develop policy solutions  </a:t>
            </a:r>
          </a:p>
          <a:p>
            <a:pPr lvl="1">
              <a:buFont typeface="Wingdings" charset="2"/>
              <a:buChar char="Ø"/>
            </a:pPr>
            <a:r>
              <a:rPr lang="en-US" sz="2200" b="1" dirty="0">
                <a:solidFill>
                  <a:schemeClr val="accent3">
                    <a:lumMod val="50000"/>
                  </a:schemeClr>
                </a:solidFill>
                <a:latin typeface="Franklin Gothic Book" panose="020B0503020102020204" pitchFamily="34" charset="0"/>
              </a:rPr>
              <a:t>Elevate work of “doers” and support dissemination </a:t>
            </a:r>
            <a:r>
              <a:rPr lang="en-US" sz="2200" dirty="0">
                <a:latin typeface="Franklin Gothic Book" panose="020B0503020102020204" pitchFamily="34" charset="0"/>
              </a:rPr>
              <a:t>of good practice and innovative approaches </a:t>
            </a:r>
          </a:p>
        </p:txBody>
      </p:sp>
      <p:pic>
        <p:nvPicPr>
          <p:cNvPr id="6" name="Picture 5"/>
          <p:cNvPicPr>
            <a:picLocks noChangeAspect="1"/>
          </p:cNvPicPr>
          <p:nvPr/>
        </p:nvPicPr>
        <p:blipFill>
          <a:blip r:embed="rId3"/>
          <a:stretch>
            <a:fillRect/>
          </a:stretch>
        </p:blipFill>
        <p:spPr>
          <a:xfrm>
            <a:off x="485111" y="146545"/>
            <a:ext cx="4613488" cy="3397892"/>
          </a:xfrm>
          <a:prstGeom prst="rect">
            <a:avLst/>
          </a:prstGeom>
        </p:spPr>
      </p:pic>
      <p:pic>
        <p:nvPicPr>
          <p:cNvPr id="7" name="Picture 6"/>
          <p:cNvPicPr>
            <a:picLocks noChangeAspect="1"/>
          </p:cNvPicPr>
          <p:nvPr/>
        </p:nvPicPr>
        <p:blipFill>
          <a:blip r:embed="rId4"/>
          <a:stretch>
            <a:fillRect/>
          </a:stretch>
        </p:blipFill>
        <p:spPr>
          <a:xfrm>
            <a:off x="1467868" y="2624162"/>
            <a:ext cx="3804355" cy="1424852"/>
          </a:xfrm>
          <a:prstGeom prst="rect">
            <a:avLst/>
          </a:prstGeom>
        </p:spPr>
      </p:pic>
    </p:spTree>
    <p:extLst>
      <p:ext uri="{BB962C8B-B14F-4D97-AF65-F5344CB8AC3E}">
        <p14:creationId xmlns:p14="http://schemas.microsoft.com/office/powerpoint/2010/main" val="2791806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773BBF3-BF95-4641-854F-08CF064CEFA5}"/>
              </a:ext>
            </a:extLst>
          </p:cNvPr>
          <p:cNvSpPr>
            <a:spLocks noGrp="1"/>
          </p:cNvSpPr>
          <p:nvPr>
            <p:ph type="title"/>
          </p:nvPr>
        </p:nvSpPr>
        <p:spPr>
          <a:xfrm>
            <a:off x="201478" y="0"/>
            <a:ext cx="11990522" cy="1325563"/>
          </a:xfrm>
        </p:spPr>
        <p:txBody>
          <a:bodyPr>
            <a:normAutofit/>
          </a:bodyPr>
          <a:lstStyle/>
          <a:p>
            <a:r>
              <a:rPr lang="en-US" b="1" dirty="0">
                <a:solidFill>
                  <a:schemeClr val="accent3">
                    <a:lumMod val="50000"/>
                  </a:schemeClr>
                </a:solidFill>
                <a:latin typeface="Arial" panose="020B0604020202020204" pitchFamily="34" charset="0"/>
                <a:cs typeface="Arial" panose="020B0604020202020204" pitchFamily="34" charset="0"/>
              </a:rPr>
              <a:t>The Case | </a:t>
            </a:r>
            <a:r>
              <a:rPr lang="en-US" dirty="0">
                <a:solidFill>
                  <a:schemeClr val="accent3">
                    <a:lumMod val="50000"/>
                  </a:schemeClr>
                </a:solidFill>
                <a:latin typeface="Arial" panose="020B0604020202020204" pitchFamily="34" charset="0"/>
                <a:cs typeface="Arial" panose="020B0604020202020204" pitchFamily="34" charset="0"/>
              </a:rPr>
              <a:t>Growing Youth Apprenticeship</a:t>
            </a:r>
            <a:endParaRPr lang="en-US" sz="2400" dirty="0">
              <a:solidFill>
                <a:schemeClr val="accent3">
                  <a:lumMod val="50000"/>
                </a:schemeClr>
              </a:solidFill>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22C10D20-57E5-EF4A-AFF5-2DC27C3DBD5F}"/>
              </a:ext>
            </a:extLst>
          </p:cNvPr>
          <p:cNvGraphicFramePr/>
          <p:nvPr>
            <p:extLst>
              <p:ext uri="{D42A27DB-BD31-4B8C-83A1-F6EECF244321}">
                <p14:modId xmlns:p14="http://schemas.microsoft.com/office/powerpoint/2010/main" val="3179253707"/>
              </p:ext>
            </p:extLst>
          </p:nvPr>
        </p:nvGraphicFramePr>
        <p:xfrm>
          <a:off x="349491" y="62345"/>
          <a:ext cx="11228982" cy="6733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418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0928E-17F0-0243-B3A4-FA4105D3728C}"/>
              </a:ext>
            </a:extLst>
          </p:cNvPr>
          <p:cNvSpPr>
            <a:spLocks noGrp="1"/>
          </p:cNvSpPr>
          <p:nvPr>
            <p:ph type="title"/>
          </p:nvPr>
        </p:nvSpPr>
        <p:spPr>
          <a:xfrm>
            <a:off x="3862803" y="1960899"/>
            <a:ext cx="4938888" cy="1755220"/>
          </a:xfrm>
        </p:spPr>
        <p:txBody>
          <a:bodyPr anchor="ctr">
            <a:normAutofit/>
          </a:bodyPr>
          <a:lstStyle/>
          <a:p>
            <a:r>
              <a:rPr lang="en-US" sz="6000" b="1" dirty="0">
                <a:solidFill>
                  <a:schemeClr val="accent3">
                    <a:lumMod val="50000"/>
                  </a:schemeClr>
                </a:solidFill>
              </a:rPr>
              <a:t>Thank You</a:t>
            </a:r>
          </a:p>
        </p:txBody>
      </p:sp>
      <p:sp>
        <p:nvSpPr>
          <p:cNvPr id="3" name="Title 1">
            <a:extLst>
              <a:ext uri="{FF2B5EF4-FFF2-40B4-BE49-F238E27FC236}">
                <a16:creationId xmlns:a16="http://schemas.microsoft.com/office/drawing/2014/main" id="{EC10928E-17F0-0243-B3A4-FA4105D3728C}"/>
              </a:ext>
            </a:extLst>
          </p:cNvPr>
          <p:cNvSpPr txBox="1">
            <a:spLocks/>
          </p:cNvSpPr>
          <p:nvPr/>
        </p:nvSpPr>
        <p:spPr>
          <a:xfrm>
            <a:off x="1690512" y="3503320"/>
            <a:ext cx="7693519" cy="175522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rgbClr val="2EBCB3"/>
                </a:solidFill>
                <a:latin typeface="Franklin Gothic Heavy" panose="020B0903020102020204" pitchFamily="34" charset="0"/>
                <a:ea typeface="+mj-ea"/>
                <a:cs typeface="+mj-cs"/>
              </a:defRPr>
            </a:lvl1pPr>
          </a:lstStyle>
          <a:p>
            <a:pPr algn="ctr"/>
            <a:br>
              <a:rPr lang="en-US" sz="4200" b="1" dirty="0">
                <a:solidFill>
                  <a:schemeClr val="tx1"/>
                </a:solidFill>
              </a:rPr>
            </a:br>
            <a:r>
              <a:rPr lang="en-US" sz="4200" b="1" dirty="0">
                <a:solidFill>
                  <a:schemeClr val="tx1"/>
                </a:solidFill>
              </a:rPr>
              <a:t>Reach out:</a:t>
            </a:r>
          </a:p>
          <a:p>
            <a:pPr algn="ctr"/>
            <a:endParaRPr lang="en-US" sz="4200" b="1" dirty="0">
              <a:solidFill>
                <a:srgbClr val="FF6600"/>
              </a:solidFill>
            </a:endParaRPr>
          </a:p>
          <a:p>
            <a:pPr algn="ctr"/>
            <a:r>
              <a:rPr lang="en-US" sz="4200" b="1" dirty="0" err="1">
                <a:solidFill>
                  <a:srgbClr val="FF6600"/>
                </a:solidFill>
              </a:rPr>
              <a:t>parton@newamerica.org</a:t>
            </a:r>
            <a:endParaRPr lang="en-US" sz="4200" b="1" dirty="0">
              <a:solidFill>
                <a:srgbClr val="FF6600"/>
              </a:solidFill>
            </a:endParaRPr>
          </a:p>
        </p:txBody>
      </p:sp>
    </p:spTree>
    <p:extLst>
      <p:ext uri="{BB962C8B-B14F-4D97-AF65-F5344CB8AC3E}">
        <p14:creationId xmlns:p14="http://schemas.microsoft.com/office/powerpoint/2010/main" val="204728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E1F87082-7999-D441-A9F3-1400D46ADE03}"/>
              </a:ext>
            </a:extLst>
          </p:cNvPr>
          <p:cNvSpPr>
            <a:spLocks noGrp="1"/>
          </p:cNvSpPr>
          <p:nvPr>
            <p:ph idx="4294967295"/>
          </p:nvPr>
        </p:nvSpPr>
        <p:spPr>
          <a:xfrm>
            <a:off x="318755" y="2340261"/>
            <a:ext cx="5766936" cy="4263738"/>
          </a:xfrm>
        </p:spPr>
        <p:txBody>
          <a:bodyPr>
            <a:normAutofit fontScale="92500"/>
          </a:bodyPr>
          <a:lstStyle/>
          <a:p>
            <a:pPr marL="0" indent="0">
              <a:buNone/>
            </a:pPr>
            <a:r>
              <a:rPr lang="en-US" dirty="0">
                <a:latin typeface="Arial"/>
                <a:ea typeface="Open Sans" panose="020B0606030504020204" pitchFamily="34" charset="0"/>
                <a:cs typeface="Arial"/>
              </a:rPr>
              <a:t>The </a:t>
            </a:r>
            <a:r>
              <a:rPr lang="en-US" b="1" dirty="0">
                <a:solidFill>
                  <a:srgbClr val="29716C"/>
                </a:solidFill>
                <a:latin typeface="Arial"/>
                <a:ea typeface="Open Sans" panose="020B0606030504020204" pitchFamily="34" charset="0"/>
                <a:cs typeface="Arial"/>
              </a:rPr>
              <a:t>Partnership to Advance Youth Apprenticeship (PAYA) </a:t>
            </a:r>
            <a:r>
              <a:rPr lang="en-US" dirty="0">
                <a:latin typeface="Arial"/>
                <a:ea typeface="Open Sans" panose="020B0606030504020204" pitchFamily="34" charset="0"/>
                <a:cs typeface="Arial"/>
              </a:rPr>
              <a:t>is a multi-year initiative that will support efforts in states and cities to expand access to high-quality apprenticeship opportunities for high school age youth.</a:t>
            </a:r>
          </a:p>
        </p:txBody>
      </p:sp>
      <p:pic>
        <p:nvPicPr>
          <p:cNvPr id="7" name="Picture 6"/>
          <p:cNvPicPr>
            <a:picLocks noChangeAspect="1"/>
          </p:cNvPicPr>
          <p:nvPr/>
        </p:nvPicPr>
        <p:blipFill>
          <a:blip r:embed="rId3"/>
          <a:stretch>
            <a:fillRect/>
          </a:stretch>
        </p:blipFill>
        <p:spPr>
          <a:xfrm>
            <a:off x="6594843" y="2540786"/>
            <a:ext cx="4613367" cy="2188995"/>
          </a:xfrm>
          <a:prstGeom prst="rect">
            <a:avLst/>
          </a:prstGeom>
        </p:spPr>
      </p:pic>
      <p:sp>
        <p:nvSpPr>
          <p:cNvPr id="9" name="Rectangle 8"/>
          <p:cNvSpPr/>
          <p:nvPr/>
        </p:nvSpPr>
        <p:spPr>
          <a:xfrm>
            <a:off x="322753" y="325790"/>
            <a:ext cx="11353354" cy="1569660"/>
          </a:xfrm>
          <a:prstGeom prst="rect">
            <a:avLst/>
          </a:prstGeom>
        </p:spPr>
        <p:txBody>
          <a:bodyPr wrap="square">
            <a:spAutoFit/>
          </a:bodyPr>
          <a:lstStyle/>
          <a:p>
            <a:r>
              <a:rPr lang="en-US" sz="3200" b="1" i="1" dirty="0">
                <a:solidFill>
                  <a:schemeClr val="accent3">
                    <a:lumMod val="50000"/>
                  </a:schemeClr>
                </a:solidFill>
                <a:latin typeface="Arial"/>
                <a:cs typeface="Arial"/>
              </a:rPr>
              <a:t>Expanding youth apprenticeship is a strategy for building a more inclusive economy by connecting the learning needs of students with the talent needs of industry.</a:t>
            </a:r>
            <a:endParaRPr lang="en-US" sz="3200" b="1" dirty="0">
              <a:solidFill>
                <a:schemeClr val="accent3">
                  <a:lumMod val="50000"/>
                </a:schemeClr>
              </a:solidFill>
              <a:latin typeface="Arial"/>
              <a:cs typeface="Arial"/>
            </a:endParaRPr>
          </a:p>
        </p:txBody>
      </p:sp>
    </p:spTree>
    <p:extLst>
      <p:ext uri="{BB962C8B-B14F-4D97-AF65-F5344CB8AC3E}">
        <p14:creationId xmlns:p14="http://schemas.microsoft.com/office/powerpoint/2010/main" val="3141284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EC10928E-17F0-0243-B3A4-FA4105D3728C}"/>
              </a:ext>
            </a:extLst>
          </p:cNvPr>
          <p:cNvSpPr txBox="1">
            <a:spLocks/>
          </p:cNvSpPr>
          <p:nvPr/>
        </p:nvSpPr>
        <p:spPr>
          <a:xfrm>
            <a:off x="167318" y="-226568"/>
            <a:ext cx="10403595" cy="1755220"/>
          </a:xfrm>
          <a:prstGeom prst="rect">
            <a:avLst/>
          </a:prstGeom>
        </p:spPr>
        <p:txBody>
          <a:bodyPr anchor="ctr">
            <a:normAutofit/>
          </a:bodyPr>
          <a:lstStyle>
            <a:lvl1pPr algn="l" defTabSz="914400" rtl="0" eaLnBrk="1" latinLnBrk="0" hangingPunct="1">
              <a:lnSpc>
                <a:spcPct val="90000"/>
              </a:lnSpc>
              <a:spcBef>
                <a:spcPct val="0"/>
              </a:spcBef>
              <a:buNone/>
              <a:defRPr sz="6000" b="0" i="0" kern="1200" cap="all" baseline="0">
                <a:solidFill>
                  <a:schemeClr val="tx1"/>
                </a:solidFill>
                <a:latin typeface="Tw Cen MT Condensed" panose="020B0606020104020203" pitchFamily="34" charset="77"/>
                <a:ea typeface="+mj-ea"/>
                <a:cs typeface="+mj-cs"/>
              </a:defRPr>
            </a:lvl1pPr>
          </a:lstStyle>
          <a:p>
            <a:r>
              <a:rPr lang="en-US" sz="4200" b="1" dirty="0" err="1">
                <a:solidFill>
                  <a:schemeClr val="accent3">
                    <a:lumMod val="50000"/>
                  </a:schemeClr>
                </a:solidFill>
                <a:latin typeface="Arial"/>
                <a:cs typeface="Arial"/>
              </a:rPr>
              <a:t>PaYA</a:t>
            </a:r>
            <a:r>
              <a:rPr lang="en-US" sz="4200" b="1" dirty="0">
                <a:solidFill>
                  <a:schemeClr val="accent3">
                    <a:lumMod val="50000"/>
                  </a:schemeClr>
                </a:solidFill>
                <a:latin typeface="Arial"/>
                <a:cs typeface="Arial"/>
              </a:rPr>
              <a:t> </a:t>
            </a:r>
            <a:r>
              <a:rPr lang="en-US" sz="4200" b="1" cap="none" dirty="0">
                <a:solidFill>
                  <a:schemeClr val="accent3">
                    <a:lumMod val="50000"/>
                  </a:schemeClr>
                </a:solidFill>
                <a:latin typeface="Arial"/>
                <a:cs typeface="Arial"/>
              </a:rPr>
              <a:t>Funding Partners</a:t>
            </a: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407" y="-171612"/>
            <a:ext cx="4546474" cy="4546474"/>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111" y="1528652"/>
            <a:ext cx="3540985" cy="1103373"/>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3605" y="3230391"/>
            <a:ext cx="5846680" cy="549159"/>
          </a:xfrm>
          <a:prstGeom prst="rect">
            <a:avLst/>
          </a:prstGeom>
        </p:spPr>
      </p:pic>
      <p:pic>
        <p:nvPicPr>
          <p:cNvPr id="30" name="Picture 29"/>
          <p:cNvPicPr>
            <a:picLocks noChangeAspect="1"/>
          </p:cNvPicPr>
          <p:nvPr/>
        </p:nvPicPr>
        <p:blipFill>
          <a:blip r:embed="rId6"/>
          <a:stretch>
            <a:fillRect/>
          </a:stretch>
        </p:blipFill>
        <p:spPr>
          <a:xfrm>
            <a:off x="442331" y="4359469"/>
            <a:ext cx="8986843" cy="596179"/>
          </a:xfrm>
          <a:prstGeom prst="rect">
            <a:avLst/>
          </a:prstGeom>
        </p:spPr>
      </p:pic>
      <p:pic>
        <p:nvPicPr>
          <p:cNvPr id="31" name="Picture 30"/>
          <p:cNvPicPr>
            <a:picLocks noChangeAspect="1"/>
          </p:cNvPicPr>
          <p:nvPr/>
        </p:nvPicPr>
        <p:blipFill>
          <a:blip r:embed="rId7"/>
          <a:stretch>
            <a:fillRect/>
          </a:stretch>
        </p:blipFill>
        <p:spPr>
          <a:xfrm>
            <a:off x="690468" y="5486560"/>
            <a:ext cx="8698676" cy="935714"/>
          </a:xfrm>
          <a:prstGeom prst="rect">
            <a:avLst/>
          </a:prstGeom>
        </p:spPr>
      </p:pic>
      <p:pic>
        <p:nvPicPr>
          <p:cNvPr id="32" name="Picture 31"/>
          <p:cNvPicPr>
            <a:picLocks noChangeAspect="1"/>
          </p:cNvPicPr>
          <p:nvPr/>
        </p:nvPicPr>
        <p:blipFill>
          <a:blip r:embed="rId8"/>
          <a:stretch>
            <a:fillRect/>
          </a:stretch>
        </p:blipFill>
        <p:spPr>
          <a:xfrm>
            <a:off x="471499" y="1374203"/>
            <a:ext cx="3140289" cy="2468667"/>
          </a:xfrm>
          <a:prstGeom prst="rect">
            <a:avLst/>
          </a:prstGeom>
        </p:spPr>
      </p:pic>
    </p:spTree>
    <p:extLst>
      <p:ext uri="{BB962C8B-B14F-4D97-AF65-F5344CB8AC3E}">
        <p14:creationId xmlns:p14="http://schemas.microsoft.com/office/powerpoint/2010/main" val="2815575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2240FB-74D7-864E-8187-1321622271F4}"/>
              </a:ext>
            </a:extLst>
          </p:cNvPr>
          <p:cNvSpPr>
            <a:spLocks noGrp="1"/>
          </p:cNvSpPr>
          <p:nvPr>
            <p:ph type="title"/>
          </p:nvPr>
        </p:nvSpPr>
        <p:spPr>
          <a:xfrm>
            <a:off x="426048" y="2554298"/>
            <a:ext cx="10906840" cy="1325563"/>
          </a:xfrm>
        </p:spPr>
        <p:txBody>
          <a:bodyPr>
            <a:noAutofit/>
          </a:bodyPr>
          <a:lstStyle/>
          <a:p>
            <a:r>
              <a:rPr lang="en-US" sz="5400" b="1" dirty="0">
                <a:solidFill>
                  <a:schemeClr val="accent3">
                    <a:lumMod val="50000"/>
                  </a:schemeClr>
                </a:solidFill>
                <a:latin typeface="Arial" panose="020B0604020202020204" pitchFamily="34" charset="0"/>
                <a:cs typeface="Arial" panose="020B0604020202020204" pitchFamily="34" charset="0"/>
              </a:rPr>
              <a:t>Why youth apprenticeship, why now?</a:t>
            </a:r>
          </a:p>
        </p:txBody>
      </p:sp>
    </p:spTree>
    <p:extLst>
      <p:ext uri="{BB962C8B-B14F-4D97-AF65-F5344CB8AC3E}">
        <p14:creationId xmlns:p14="http://schemas.microsoft.com/office/powerpoint/2010/main" val="2830600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2240FB-74D7-864E-8187-1321622271F4}"/>
              </a:ext>
            </a:extLst>
          </p:cNvPr>
          <p:cNvSpPr>
            <a:spLocks noGrp="1"/>
          </p:cNvSpPr>
          <p:nvPr>
            <p:ph type="title"/>
          </p:nvPr>
        </p:nvSpPr>
        <p:spPr>
          <a:xfrm>
            <a:off x="442673" y="-55899"/>
            <a:ext cx="10906840" cy="1325563"/>
          </a:xfrm>
        </p:spPr>
        <p:txBody>
          <a:bodyPr>
            <a:normAutofit/>
          </a:bodyPr>
          <a:lstStyle/>
          <a:p>
            <a:r>
              <a:rPr lang="en-US" b="1" dirty="0">
                <a:solidFill>
                  <a:schemeClr val="accent3">
                    <a:lumMod val="50000"/>
                  </a:schemeClr>
                </a:solidFill>
                <a:latin typeface="Arial" panose="020B0604020202020204" pitchFamily="34" charset="0"/>
                <a:cs typeface="Arial" panose="020B0604020202020204" pitchFamily="34" charset="0"/>
              </a:rPr>
              <a:t>A Generational Challenge</a:t>
            </a:r>
            <a:endParaRPr lang="en-US" sz="2400" b="1" dirty="0">
              <a:solidFill>
                <a:schemeClr val="accent3">
                  <a:lumMod val="50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DD8A76E-725C-9740-A624-13B4142694D5}"/>
              </a:ext>
            </a:extLst>
          </p:cNvPr>
          <p:cNvPicPr>
            <a:picLocks noChangeAspect="1"/>
          </p:cNvPicPr>
          <p:nvPr/>
        </p:nvPicPr>
        <p:blipFill>
          <a:blip r:embed="rId3"/>
          <a:stretch>
            <a:fillRect/>
          </a:stretch>
        </p:blipFill>
        <p:spPr>
          <a:xfrm>
            <a:off x="566658" y="1122361"/>
            <a:ext cx="7251802" cy="5402425"/>
          </a:xfrm>
          <a:prstGeom prst="rect">
            <a:avLst/>
          </a:prstGeom>
        </p:spPr>
      </p:pic>
    </p:spTree>
    <p:extLst>
      <p:ext uri="{BB962C8B-B14F-4D97-AF65-F5344CB8AC3E}">
        <p14:creationId xmlns:p14="http://schemas.microsoft.com/office/powerpoint/2010/main" val="1641692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E7F8F3-FAE8-D24F-BA6F-85039F011937}"/>
              </a:ext>
            </a:extLst>
          </p:cNvPr>
          <p:cNvPicPr>
            <a:picLocks noChangeAspect="1"/>
          </p:cNvPicPr>
          <p:nvPr/>
        </p:nvPicPr>
        <p:blipFill>
          <a:blip r:embed="rId3"/>
          <a:stretch>
            <a:fillRect/>
          </a:stretch>
        </p:blipFill>
        <p:spPr>
          <a:xfrm>
            <a:off x="0" y="1011364"/>
            <a:ext cx="12192000" cy="5444862"/>
          </a:xfrm>
          <a:prstGeom prst="rect">
            <a:avLst/>
          </a:prstGeom>
        </p:spPr>
      </p:pic>
    </p:spTree>
    <p:extLst>
      <p:ext uri="{BB962C8B-B14F-4D97-AF65-F5344CB8AC3E}">
        <p14:creationId xmlns:p14="http://schemas.microsoft.com/office/powerpoint/2010/main" val="3324299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389019" y="766525"/>
            <a:ext cx="10972800" cy="4525433"/>
          </a:xfrm>
        </p:spPr>
        <p:txBody>
          <a:bodyPr>
            <a:normAutofit/>
          </a:bodyPr>
          <a:lstStyle/>
          <a:p>
            <a:pPr marL="0" indent="0">
              <a:buNone/>
            </a:pPr>
            <a:r>
              <a:rPr lang="en-US" sz="3200" i="1" dirty="0"/>
              <a:t>“Since I became a senior everyone is like, </a:t>
            </a:r>
            <a:r>
              <a:rPr lang="en-US" sz="3200" i="1" dirty="0">
                <a:solidFill>
                  <a:srgbClr val="7030A0"/>
                </a:solidFill>
              </a:rPr>
              <a:t>“</a:t>
            </a:r>
            <a:r>
              <a:rPr lang="en-US" sz="3200" b="1" i="1" dirty="0">
                <a:solidFill>
                  <a:srgbClr val="7030A0"/>
                </a:solidFill>
              </a:rPr>
              <a:t>Where are you going to college?” It’s the first question they ask, automatically</a:t>
            </a:r>
            <a:r>
              <a:rPr lang="en-US" sz="3200" i="1" dirty="0">
                <a:solidFill>
                  <a:schemeClr val="accent3">
                    <a:lumMod val="50000"/>
                  </a:schemeClr>
                </a:solidFill>
              </a:rPr>
              <a:t>.</a:t>
            </a:r>
            <a:r>
              <a:rPr lang="en-US" sz="3200" i="1" dirty="0"/>
              <a:t> And if my answer or anyone’s answer for that matter doesn’t match the preconceived vision of what they think our futures should look like, they are taken aback—and then you can feel pretty terrible.” </a:t>
            </a:r>
          </a:p>
          <a:p>
            <a:endParaRPr lang="en-US" sz="3200" dirty="0"/>
          </a:p>
          <a:p>
            <a:pPr marL="0" indent="0" algn="r">
              <a:buNone/>
            </a:pPr>
            <a:r>
              <a:rPr lang="en-US" sz="3200" i="1" dirty="0"/>
              <a:t>- </a:t>
            </a:r>
            <a:r>
              <a:rPr lang="en-US" sz="3200" dirty="0"/>
              <a:t>Allison, Denver High School Student</a:t>
            </a:r>
          </a:p>
          <a:p>
            <a:pPr marL="0" indent="0">
              <a:buNone/>
            </a:pPr>
            <a:endParaRPr lang="en-US" sz="3200" dirty="0"/>
          </a:p>
        </p:txBody>
      </p:sp>
    </p:spTree>
    <p:extLst>
      <p:ext uri="{BB962C8B-B14F-4D97-AF65-F5344CB8AC3E}">
        <p14:creationId xmlns:p14="http://schemas.microsoft.com/office/powerpoint/2010/main" val="2635578260"/>
      </p:ext>
    </p:extLst>
  </p:cSld>
  <p:clrMapOvr>
    <a:masterClrMapping/>
  </p:clrMapOvr>
</p:sld>
</file>

<file path=ppt/theme/theme1.xml><?xml version="1.0" encoding="utf-8"?>
<a:theme xmlns:a="http://schemas.openxmlformats.org/drawingml/2006/main" name="Office Theme">
  <a:themeElements>
    <a:clrScheme name="New America">
      <a:dk1>
        <a:sysClr val="windowText" lastClr="000000"/>
      </a:dk1>
      <a:lt1>
        <a:sysClr val="window" lastClr="FFFFFF"/>
      </a:lt1>
      <a:dk2>
        <a:srgbClr val="ABACAE"/>
      </a:dk2>
      <a:lt2>
        <a:srgbClr val="E7E6E6"/>
      </a:lt2>
      <a:accent1>
        <a:srgbClr val="2EBCB3"/>
      </a:accent1>
      <a:accent2>
        <a:srgbClr val="5BA4DA"/>
      </a:accent2>
      <a:accent3>
        <a:srgbClr val="A076AC"/>
      </a:accent3>
      <a:accent4>
        <a:srgbClr val="E75B64"/>
      </a:accent4>
      <a:accent5>
        <a:srgbClr val="1A8A84"/>
      </a:accent5>
      <a:accent6>
        <a:srgbClr val="4378A0"/>
      </a:accent6>
      <a:hlink>
        <a:srgbClr val="2EBCB3"/>
      </a:hlink>
      <a:folHlink>
        <a:srgbClr val="1A8A84"/>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34163</TotalTime>
  <Words>581</Words>
  <Application>Microsoft Office PowerPoint</Application>
  <PresentationFormat>Widescreen</PresentationFormat>
  <Paragraphs>130</Paragraphs>
  <Slides>31</Slides>
  <Notes>27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Franklin Gothic Book</vt:lpstr>
      <vt:lpstr>Franklin Gothic Demi</vt:lpstr>
      <vt:lpstr>Franklin Gothic Heavy</vt:lpstr>
      <vt:lpstr>Franklin Gothic Medium</vt:lpstr>
      <vt:lpstr>Georgia</vt:lpstr>
      <vt:lpstr>Open Sans</vt:lpstr>
      <vt:lpstr>Tw Cen MT Condensed</vt:lpstr>
      <vt:lpstr>Wingdings</vt:lpstr>
      <vt:lpstr>Office Theme</vt:lpstr>
      <vt:lpstr>2020 APPRENTICESHIP CONFERENCE</vt:lpstr>
      <vt:lpstr>Youth Apprenticeship Building North Carolina’s Talent pipeline  Durham, north Carolina March 5, 2020</vt:lpstr>
      <vt:lpstr>WHAT IS NEW AMERICA?</vt:lpstr>
      <vt:lpstr>PowerPoint Presentation</vt:lpstr>
      <vt:lpstr>PowerPoint Presentation</vt:lpstr>
      <vt:lpstr>Why youth apprenticeship, why now?</vt:lpstr>
      <vt:lpstr>A Generational Challenge</vt:lpstr>
      <vt:lpstr>PowerPoint Presentation</vt:lpstr>
      <vt:lpstr>PowerPoint Presentation</vt:lpstr>
      <vt:lpstr>Public Support for Apprenticeship </vt:lpstr>
      <vt:lpstr>PowerPoint Presentation</vt:lpstr>
      <vt:lpstr>PowerPoint Presentation</vt:lpstr>
      <vt:lpstr>What is a youth apprenticeship?</vt:lpstr>
      <vt:lpstr>PowerPoint Presentation</vt:lpstr>
      <vt:lpstr>PowerPoint Presentation</vt:lpstr>
      <vt:lpstr>PowerPoint Presentation</vt:lpstr>
      <vt:lpstr>PowerPoint Presentation</vt:lpstr>
      <vt:lpstr>PowerPoint Presentation</vt:lpstr>
      <vt:lpstr>PowerPoint Presentation</vt:lpstr>
      <vt:lpstr>The business case for (growing) youth apprenticeship. </vt:lpstr>
      <vt:lpstr>The Business Case</vt:lpstr>
      <vt:lpstr>The Case | Some Numbers</vt:lpstr>
      <vt:lpstr>The Case | Hidden Degree Inflation Costs</vt:lpstr>
      <vt:lpstr>PowerPoint Presentation</vt:lpstr>
      <vt:lpstr>PowerPoint Presentation</vt:lpstr>
      <vt:lpstr>PowerPoint Presentation</vt:lpstr>
      <vt:lpstr>The Case | The Youth Factor </vt:lpstr>
      <vt:lpstr>The Case | The Youth Factor</vt:lpstr>
      <vt:lpstr>The Case | The Youth Factor </vt:lpstr>
      <vt:lpstr>The Case | Growing Youth Apprenticeship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America PPT Template</dc:title>
  <dc:creator>Maria Elkin</dc:creator>
  <cp:lastModifiedBy>Ryan McCarty</cp:lastModifiedBy>
  <cp:revision>190</cp:revision>
  <cp:lastPrinted>2019-01-04T21:49:33Z</cp:lastPrinted>
  <dcterms:created xsi:type="dcterms:W3CDTF">2017-09-18T18:43:50Z</dcterms:created>
  <dcterms:modified xsi:type="dcterms:W3CDTF">2020-03-05T13:49:31Z</dcterms:modified>
</cp:coreProperties>
</file>