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40" r:id="rId5"/>
    <p:sldId id="360" r:id="rId6"/>
    <p:sldId id="256" r:id="rId7"/>
    <p:sldId id="357" r:id="rId8"/>
    <p:sldId id="347" r:id="rId9"/>
    <p:sldId id="358" r:id="rId10"/>
    <p:sldId id="3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68CB-5AD5-4BF7-9F9C-977E87F51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2E38F-DF90-44D3-A40C-7CE533DBC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7B7B1-11EA-4803-A679-7B5F0CAC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6F6-3768-424D-B7D7-B8DA22BFB69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2A748-E886-4654-9656-D99217F8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4DFDA-11F0-4F7F-A7F9-8340D908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ABEA-AE9D-47F7-A546-7A644F39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0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F7D5-5250-473D-A24E-19BE6BC5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2B64B-409E-49CD-9EBB-68E5F7722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782B2-A596-408D-8C24-52E32E0D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6F6-3768-424D-B7D7-B8DA22BFB69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770E2-318C-4A62-ACE5-B15A6DAB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1B60A-6BA4-460E-BE98-D8FB4AAB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ABEA-AE9D-47F7-A546-7A644F39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6BE659-01BF-4111-A5FD-D4873E5A5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433E7-2CDE-4A5C-8D7E-0B476795B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C567-D334-4643-A190-969B47D6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6F6-3768-424D-B7D7-B8DA22BFB69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C1E90-D621-479E-AA23-5A68B794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4244B-8B06-43E6-9720-5AB24668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ABEA-AE9D-47F7-A546-7A644F39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1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101735-A170-4032-A7E2-4DB493EA9411}"/>
              </a:ext>
            </a:extLst>
          </p:cNvPr>
          <p:cNvSpPr/>
          <p:nvPr userDrawn="1"/>
        </p:nvSpPr>
        <p:spPr>
          <a:xfrm>
            <a:off x="0" y="0"/>
            <a:ext cx="12192000" cy="1710612"/>
          </a:xfrm>
          <a:prstGeom prst="rect">
            <a:avLst/>
          </a:prstGeom>
          <a:solidFill>
            <a:srgbClr val="003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ln w="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fld id="{89DF4EF9-7EA6-44C0-8072-8BB4393D8000}" type="datetime1">
              <a:rPr lang="en-US" smtClean="0"/>
              <a:t>6/21/2022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3767"/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 title="Gold Line">
            <a:extLst>
              <a:ext uri="{FF2B5EF4-FFF2-40B4-BE49-F238E27FC236}">
                <a16:creationId xmlns:a16="http://schemas.microsoft.com/office/drawing/2014/main" id="{59063F68-8588-4807-B3C9-358510A73507}"/>
              </a:ext>
            </a:extLst>
          </p:cNvPr>
          <p:cNvCxnSpPr>
            <a:cxnSpLocks/>
          </p:cNvCxnSpPr>
          <p:nvPr userDrawn="1"/>
        </p:nvCxnSpPr>
        <p:spPr>
          <a:xfrm>
            <a:off x="0" y="1696451"/>
            <a:ext cx="12192000" cy="0"/>
          </a:xfrm>
          <a:prstGeom prst="line">
            <a:avLst/>
          </a:prstGeom>
          <a:ln w="57150" cap="rnd" cmpd="sng">
            <a:solidFill>
              <a:srgbClr val="ECAA1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9FFAB986-6C91-41A6-B541-0A4B4A169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324"/>
          <a:stretch/>
        </p:blipFill>
        <p:spPr>
          <a:xfrm>
            <a:off x="0" y="5662064"/>
            <a:ext cx="3561234" cy="11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4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30B48BA-77C4-4E42-BE1B-263E2931B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"/>
          <a:stretch/>
        </p:blipFill>
        <p:spPr>
          <a:xfrm>
            <a:off x="-3140" y="0"/>
            <a:ext cx="12188952" cy="68931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01379E-23AF-41B0-8BAB-284F56492D48}"/>
              </a:ext>
            </a:extLst>
          </p:cNvPr>
          <p:cNvSpPr/>
          <p:nvPr userDrawn="1"/>
        </p:nvSpPr>
        <p:spPr>
          <a:xfrm>
            <a:off x="1758462" y="4012301"/>
            <a:ext cx="10433538" cy="2863281"/>
          </a:xfrm>
          <a:prstGeom prst="rect">
            <a:avLst/>
          </a:prstGeom>
          <a:solidFill>
            <a:srgbClr val="ECAA1F"/>
          </a:solidFill>
          <a:ln>
            <a:solidFill>
              <a:srgbClr val="ECA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235286-FAD8-4A54-B90D-58F70001B1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91508" y="6123694"/>
            <a:ext cx="9669618" cy="656173"/>
          </a:xfrm>
        </p:spPr>
        <p:txBody>
          <a:bodyPr>
            <a:noAutofit/>
          </a:bodyPr>
          <a:lstStyle>
            <a:lvl1pPr marL="0" indent="0" algn="r">
              <a:buNone/>
              <a:defRPr sz="36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72201BE-6704-4323-8D17-BD0DA9EA9F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 rot="16200000">
            <a:off x="10905938" y="4872792"/>
            <a:ext cx="1874998" cy="435378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698382-0A97-4FBF-A7B5-F201C332ADCB}"/>
              </a:ext>
            </a:extLst>
          </p:cNvPr>
          <p:cNvSpPr/>
          <p:nvPr userDrawn="1"/>
        </p:nvSpPr>
        <p:spPr>
          <a:xfrm>
            <a:off x="-23443" y="33856"/>
            <a:ext cx="12188952" cy="6858000"/>
          </a:xfrm>
          <a:prstGeom prst="rect">
            <a:avLst/>
          </a:prstGeom>
          <a:noFill/>
          <a:ln w="76200">
            <a:solidFill>
              <a:srgbClr val="ECA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28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188" y="486195"/>
            <a:ext cx="6170612" cy="501234"/>
          </a:xfrm>
        </p:spPr>
        <p:txBody>
          <a:bodyPr anchor="b">
            <a:noAutofit/>
          </a:bodyPr>
          <a:lstStyle>
            <a:lvl1pPr>
              <a:defRPr sz="3400" baseline="0">
                <a:ln w="0">
                  <a:noFill/>
                </a:ln>
                <a:solidFill>
                  <a:srgbClr val="00376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762209"/>
          </a:xfrm>
        </p:spPr>
        <p:txBody>
          <a:bodyPr/>
          <a:lstStyle>
            <a:lvl1pPr>
              <a:defRPr sz="2400" baseline="0">
                <a:solidFill>
                  <a:srgbClr val="003767"/>
                </a:solidFill>
                <a:latin typeface="Arial" panose="020B0604020202020204" pitchFamily="34" charset="0"/>
              </a:defRPr>
            </a:lvl1pPr>
            <a:lvl2pPr>
              <a:defRPr sz="2100" baseline="0">
                <a:solidFill>
                  <a:srgbClr val="003767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rgbClr val="003767"/>
                </a:solidFill>
                <a:latin typeface="Arial" panose="020B0604020202020204" pitchFamily="34" charset="0"/>
              </a:defRPr>
            </a:lvl3pPr>
            <a:lvl4pPr>
              <a:defRPr sz="1500" baseline="0">
                <a:solidFill>
                  <a:srgbClr val="003767"/>
                </a:solidFill>
                <a:latin typeface="Arial" panose="020B0604020202020204" pitchFamily="34" charset="0"/>
              </a:defRPr>
            </a:lvl4pPr>
            <a:lvl5pPr>
              <a:defRPr sz="1500" baseline="0">
                <a:solidFill>
                  <a:srgbClr val="003767"/>
                </a:solidFill>
                <a:latin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665" y="187453"/>
            <a:ext cx="3932237" cy="46574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84618" y="6216245"/>
            <a:ext cx="2022764" cy="365125"/>
          </a:xfrm>
        </p:spPr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BBF22-0BF9-4CBB-B50C-7C2A82DD086D}"/>
              </a:ext>
            </a:extLst>
          </p:cNvPr>
          <p:cNvSpPr/>
          <p:nvPr userDrawn="1"/>
        </p:nvSpPr>
        <p:spPr>
          <a:xfrm>
            <a:off x="-1588" y="1880195"/>
            <a:ext cx="4977608" cy="978408"/>
          </a:xfrm>
          <a:prstGeom prst="rect">
            <a:avLst/>
          </a:prstGeom>
          <a:solidFill>
            <a:srgbClr val="AEB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5BED55-ABBC-47B1-8A26-CD76C11FCDEA}"/>
              </a:ext>
            </a:extLst>
          </p:cNvPr>
          <p:cNvSpPr/>
          <p:nvPr userDrawn="1"/>
        </p:nvSpPr>
        <p:spPr>
          <a:xfrm>
            <a:off x="-1588" y="931265"/>
            <a:ext cx="4977608" cy="978408"/>
          </a:xfrm>
          <a:prstGeom prst="rect">
            <a:avLst/>
          </a:prstGeom>
          <a:solidFill>
            <a:srgbClr val="F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27BB70-B7BF-4FCE-9795-FA0765633F2F}"/>
              </a:ext>
            </a:extLst>
          </p:cNvPr>
          <p:cNvSpPr/>
          <p:nvPr userDrawn="1"/>
        </p:nvSpPr>
        <p:spPr>
          <a:xfrm>
            <a:off x="0" y="4922605"/>
            <a:ext cx="4977608" cy="978408"/>
          </a:xfrm>
          <a:prstGeom prst="rect">
            <a:avLst/>
          </a:prstGeom>
          <a:solidFill>
            <a:srgbClr val="F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6C89BA-C3F4-49AF-8F3D-2CFA6F42B922}"/>
              </a:ext>
            </a:extLst>
          </p:cNvPr>
          <p:cNvSpPr/>
          <p:nvPr userDrawn="1"/>
        </p:nvSpPr>
        <p:spPr>
          <a:xfrm>
            <a:off x="0" y="-17665"/>
            <a:ext cx="4977608" cy="97840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3F69C2-9E4D-421F-BD76-0E1156248A10}"/>
              </a:ext>
            </a:extLst>
          </p:cNvPr>
          <p:cNvSpPr/>
          <p:nvPr userDrawn="1"/>
        </p:nvSpPr>
        <p:spPr>
          <a:xfrm>
            <a:off x="0" y="2870099"/>
            <a:ext cx="4977608" cy="97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11F11B-DE48-4A87-98B5-57D1C13232EC}"/>
              </a:ext>
            </a:extLst>
          </p:cNvPr>
          <p:cNvSpPr/>
          <p:nvPr userDrawn="1"/>
        </p:nvSpPr>
        <p:spPr>
          <a:xfrm>
            <a:off x="0" y="3895044"/>
            <a:ext cx="4977608" cy="1027352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F3B806-4D20-4871-9EBA-75CA9A292D22}"/>
              </a:ext>
            </a:extLst>
          </p:cNvPr>
          <p:cNvSpPr/>
          <p:nvPr userDrawn="1"/>
        </p:nvSpPr>
        <p:spPr>
          <a:xfrm>
            <a:off x="-730" y="5901013"/>
            <a:ext cx="4977608" cy="978408"/>
          </a:xfrm>
          <a:prstGeom prst="rect">
            <a:avLst/>
          </a:prstGeom>
          <a:solidFill>
            <a:srgbClr val="AEB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F52271F-C136-4324-BDD9-4128CB5A9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665" y="295378"/>
            <a:ext cx="4164012" cy="465138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80090F9-F200-4F5E-8502-D56CC9549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665" y="1229906"/>
            <a:ext cx="4164012" cy="465138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rgbClr val="00376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984C02B-B01B-442D-80D5-001DFBD847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665" y="2172787"/>
            <a:ext cx="4164012" cy="465138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rgbClr val="00376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36FB755-1B0B-458B-A1E5-E9A9C89B07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9665" y="3183084"/>
            <a:ext cx="4164012" cy="465138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rgbClr val="00376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783FFBE6-7E6A-48A5-BB40-9A5029B3F2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9665" y="4177927"/>
            <a:ext cx="4164012" cy="465138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58F3F05-DCBB-4068-8476-D022B6E272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9665" y="5169427"/>
            <a:ext cx="4164012" cy="465138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rgbClr val="00376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AEF55CF7-2696-4CBF-AA03-080604579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665" y="6177606"/>
            <a:ext cx="4164012" cy="465138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rgbClr val="00376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C9E912FA-FC14-44B3-A070-5103E54BC0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324"/>
          <a:stretch/>
        </p:blipFill>
        <p:spPr>
          <a:xfrm>
            <a:off x="8630765" y="5749638"/>
            <a:ext cx="3561234" cy="11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3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BEB4-41BF-4241-9A3E-FB1EC47E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CBE28-B388-4774-84BD-E40C3614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D4EA0-A6BC-4455-9F29-A33E1AF0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6F6-3768-424D-B7D7-B8DA22BFB69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5E418-DB68-410E-8666-C1977BDCF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030D-AB88-4BD9-AAD3-D18BF8AB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ABEA-AE9D-47F7-A546-7A644F39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6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2A7F-3750-46CC-AE6A-02ABB3CE3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D4220-56C0-4BFF-A2E2-B0D60810B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B4334-22B9-4A93-BBCE-FE7C063B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6F6-3768-424D-B7D7-B8DA22BFB69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900C0-5032-418F-ABE0-0A033F96E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CC01E-01D2-4669-BC87-61DD3367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ABEA-AE9D-47F7-A546-7A644F39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FDCD-B468-40E8-85A6-72C1EB8F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A60F4-0748-4ACB-B983-B1E818411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BF8EC-9E84-4E86-A22C-FAF34805C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B4F48-ED9A-4EBA-A15D-8D8E5EBD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6F6-3768-424D-B7D7-B8DA22BFB69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EEB86-4DF5-4DB7-B603-BD0D603B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3D3A8-5A10-4027-8502-94758248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ABEA-AE9D-47F7-A546-7A644F39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9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A64C-0718-4C81-A830-44CC9452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0341A-6AAB-4F43-A386-556675758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FCFB8-D814-4C47-85E8-E603D7E2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7B8A7-440C-4F46-90D9-6C47FD563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3F773-2432-487E-9A4B-26026D9E6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BA5DDB-89C0-48AC-9AC6-0886F870A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6F6-3768-424D-B7D7-B8DA22BFB69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6CD1BB-ACA6-4A01-8BF0-88A34777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65FFA8-DA26-4E86-B4A1-35734302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ABEA-AE9D-47F7-A546-7A644F39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1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7A4CD-E313-4578-BE29-D68DBB7C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2C68E-B754-4215-8D3B-EB91049F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6F6-3768-424D-B7D7-B8DA22BFB69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5856F-5947-406D-8C6F-94202F3B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09912-C437-44E5-A428-7A39ADD1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ABEA-AE9D-47F7-A546-7A644F39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64FCE-6F85-463C-9B2C-39A5F007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6F6-3768-424D-B7D7-B8DA22BFB69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A2C22-FE11-4B76-8412-DD92F501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D917B-5232-4910-810E-59082CE7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ABEA-AE9D-47F7-A546-7A644F39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9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7F2B8-E545-4A50-9D0C-A68BECFD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1AE7B-CD78-4608-B09F-8D5AA7704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0304B-473C-41BB-ADB0-18E1603DC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7CB78-1925-46D1-8C7D-FD2C5502C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6F6-3768-424D-B7D7-B8DA22BFB69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A4138-BD16-4B46-ABA1-0D62B5B8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458AA-5526-4144-9249-18CFDE96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ABEA-AE9D-47F7-A546-7A644F39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BEAF-5008-4B61-9C0F-E3BD81C2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6A4E37-6B14-4239-B9A4-59316BE2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0D814-1092-43C6-89A1-62049A0E4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52407-2481-4F76-82B4-5224155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6F6-3768-424D-B7D7-B8DA22BFB69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6511A-3ED5-4DB6-BEC9-6B31DDCA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71122-F32A-459A-89BF-352E4874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ABEA-AE9D-47F7-A546-7A644F39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3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87567-195A-445F-AEA6-82319DBB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73765-41BB-44F0-B64F-7FFD7E776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B7B86-9BF8-4D13-9946-C7B098E58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66F6-3768-424D-B7D7-B8DA22BFB69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87EFE-2ECE-448D-98DF-15AD6C477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FFBB8-0399-46BB-9778-1184FC96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BABEA-AE9D-47F7-A546-7A644F39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8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A0C7D-17B2-43AD-B4FD-263DB5AAB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98545" y="4978474"/>
            <a:ext cx="9669618" cy="656173"/>
          </a:xfrm>
        </p:spPr>
        <p:txBody>
          <a:bodyPr/>
          <a:lstStyle/>
          <a:p>
            <a:r>
              <a:rPr lang="en-US" sz="2800" dirty="0"/>
              <a:t>North Carolina Apprenticeship Expansion Funds Session Law 2021-180 Section 16.4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443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93D3-3F95-4120-B32A-215F668F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General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AA3BC-72B7-4153-9601-A761FE45423B}"/>
              </a:ext>
            </a:extLst>
          </p:cNvPr>
          <p:cNvSpPr txBox="1"/>
          <p:nvPr/>
        </p:nvSpPr>
        <p:spPr>
          <a:xfrm>
            <a:off x="476250" y="2207589"/>
            <a:ext cx="995528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 Target: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is in a Tier 1 or Tier 2 County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is a “small business” with less than 500 employees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is hiring new apprentices ages 16-25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is registering an occupation in a career considered “high demand” 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869B2-095A-4A5A-A50C-87BBA562E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084" y="1850393"/>
            <a:ext cx="1581313" cy="1052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473ED0-A6C9-46B8-BE5E-E2B96E476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869" y="3162031"/>
            <a:ext cx="1399292" cy="107203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2E5F5A-40EC-4A4E-81E7-11EA9BA004C8}"/>
              </a:ext>
            </a:extLst>
          </p:cNvPr>
          <p:cNvCxnSpPr/>
          <p:nvPr/>
        </p:nvCxnSpPr>
        <p:spPr>
          <a:xfrm flipV="1">
            <a:off x="4065104" y="3220278"/>
            <a:ext cx="805070" cy="288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9F1419-04AF-4759-87A0-976F81DFEB65}"/>
              </a:ext>
            </a:extLst>
          </p:cNvPr>
          <p:cNvCxnSpPr>
            <a:cxnSpLocks/>
          </p:cNvCxnSpPr>
          <p:nvPr/>
        </p:nvCxnSpPr>
        <p:spPr>
          <a:xfrm>
            <a:off x="4065104" y="3698050"/>
            <a:ext cx="811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B3BD38-E440-438D-A8F4-6852FC462139}"/>
              </a:ext>
            </a:extLst>
          </p:cNvPr>
          <p:cNvCxnSpPr>
            <a:cxnSpLocks/>
          </p:cNvCxnSpPr>
          <p:nvPr/>
        </p:nvCxnSpPr>
        <p:spPr>
          <a:xfrm>
            <a:off x="4065104" y="3873200"/>
            <a:ext cx="811696" cy="282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3B45A5-E112-4E4E-824B-9FBEBC1DC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939" y="2797385"/>
            <a:ext cx="943183" cy="5232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59A4C3-B7DA-42DC-ADDB-186815DA3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583" y="3364395"/>
            <a:ext cx="876814" cy="583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55FCB6-6013-4CDB-8F31-28A2D6EAC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743" y="4014365"/>
            <a:ext cx="961574" cy="507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F609E2-A92F-41C3-AD7C-2D5EC5BF403F}"/>
              </a:ext>
            </a:extLst>
          </p:cNvPr>
          <p:cNvSpPr txBox="1"/>
          <p:nvPr/>
        </p:nvSpPr>
        <p:spPr>
          <a:xfrm>
            <a:off x="476250" y="1802746"/>
            <a:ext cx="770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Funding Source: North Carolina General Assembly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D8834-0BA2-4DB2-855E-26C58241EA8B}"/>
              </a:ext>
            </a:extLst>
          </p:cNvPr>
          <p:cNvSpPr txBox="1"/>
          <p:nvPr/>
        </p:nvSpPr>
        <p:spPr>
          <a:xfrm>
            <a:off x="6887764" y="2902544"/>
            <a:ext cx="4827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$12 million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non-recurring funds to be spent through December 31, 2026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7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92F8F7-9C0C-4542-82E8-7D81C9797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70" y="418831"/>
            <a:ext cx="7858125" cy="602033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619C8C4-4D15-43CB-9530-6BFD99704271}"/>
              </a:ext>
            </a:extLst>
          </p:cNvPr>
          <p:cNvSpPr/>
          <p:nvPr/>
        </p:nvSpPr>
        <p:spPr>
          <a:xfrm>
            <a:off x="2512381" y="4367814"/>
            <a:ext cx="550415" cy="13316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7D7AC527-D476-41B0-A251-1224452CF435}"/>
              </a:ext>
            </a:extLst>
          </p:cNvPr>
          <p:cNvSpPr/>
          <p:nvPr/>
        </p:nvSpPr>
        <p:spPr>
          <a:xfrm>
            <a:off x="2581556" y="4936211"/>
            <a:ext cx="428625" cy="33337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52E4E6-C03E-4B1E-9DD8-B0D961762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819" y="4655342"/>
            <a:ext cx="566977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4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F935-F448-4B37-B691-10280F61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21" y="172313"/>
            <a:ext cx="415484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+mn-lt"/>
                <a:ea typeface="+mj-ea"/>
                <a:cs typeface="+mj-cs"/>
              </a:rPr>
              <a:t>Background and General Information: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9FA1F-9214-4571-9FC2-7EC8FC25F23A}"/>
              </a:ext>
            </a:extLst>
          </p:cNvPr>
          <p:cNvSpPr txBox="1"/>
          <p:nvPr/>
        </p:nvSpPr>
        <p:spPr>
          <a:xfrm>
            <a:off x="0" y="1674920"/>
            <a:ext cx="4639055" cy="49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b="1" dirty="0"/>
              <a:t>High Demand Careers List for General Assembly Apprenticeship Funding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b="1" dirty="0"/>
              <a:t>       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b="1" dirty="0"/>
              <a:t>2-Digit Occupation Codes</a:t>
            </a: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57150"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3356C-AEBA-410D-A7AE-B22130A6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DC98F-6F3D-4D37-8801-59C812F9270D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3AA22-C5EE-4289-A324-130F5E1746A2}"/>
              </a:ext>
            </a:extLst>
          </p:cNvPr>
          <p:cNvSpPr txBox="1"/>
          <p:nvPr/>
        </p:nvSpPr>
        <p:spPr>
          <a:xfrm>
            <a:off x="5754230" y="952476"/>
            <a:ext cx="5047536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(15-0000) Computer and Mathematical (includes IT)</a:t>
            </a:r>
          </a:p>
          <a:p>
            <a:pPr>
              <a:lnSpc>
                <a:spcPct val="150000"/>
              </a:lnSpc>
            </a:pPr>
            <a:r>
              <a:rPr lang="en-US" dirty="0"/>
              <a:t>(17-0000) Architecture and Engineering</a:t>
            </a:r>
          </a:p>
          <a:p>
            <a:pPr>
              <a:lnSpc>
                <a:spcPct val="150000"/>
              </a:lnSpc>
            </a:pPr>
            <a:r>
              <a:rPr lang="en-US" dirty="0"/>
              <a:t>(25-0000) Education</a:t>
            </a:r>
          </a:p>
          <a:p>
            <a:pPr>
              <a:lnSpc>
                <a:spcPct val="150000"/>
              </a:lnSpc>
            </a:pPr>
            <a:r>
              <a:rPr lang="en-US" dirty="0"/>
              <a:t>(29-0000) Healthcare Technicians</a:t>
            </a:r>
          </a:p>
          <a:p>
            <a:pPr>
              <a:lnSpc>
                <a:spcPct val="150000"/>
              </a:lnSpc>
            </a:pPr>
            <a:r>
              <a:rPr lang="en-US" dirty="0"/>
              <a:t>(31-0000) Healthcare Support</a:t>
            </a:r>
          </a:p>
          <a:p>
            <a:pPr>
              <a:lnSpc>
                <a:spcPct val="150000"/>
              </a:lnSpc>
            </a:pPr>
            <a:r>
              <a:rPr lang="en-US" dirty="0"/>
              <a:t>(33-0000) Protective Service</a:t>
            </a:r>
          </a:p>
          <a:p>
            <a:pPr>
              <a:lnSpc>
                <a:spcPct val="150000"/>
              </a:lnSpc>
            </a:pPr>
            <a:r>
              <a:rPr lang="en-US" dirty="0"/>
              <a:t>(35-0000) Food Preparation and Service</a:t>
            </a:r>
          </a:p>
          <a:p>
            <a:pPr>
              <a:lnSpc>
                <a:spcPct val="150000"/>
              </a:lnSpc>
            </a:pPr>
            <a:r>
              <a:rPr lang="en-US" dirty="0"/>
              <a:t>(43-0000) Office and Administrative Support</a:t>
            </a:r>
          </a:p>
          <a:p>
            <a:pPr>
              <a:lnSpc>
                <a:spcPct val="150000"/>
              </a:lnSpc>
            </a:pPr>
            <a:r>
              <a:rPr lang="en-US" dirty="0"/>
              <a:t>(47-0000) Construction and Extraction</a:t>
            </a:r>
          </a:p>
          <a:p>
            <a:pPr>
              <a:lnSpc>
                <a:spcPct val="150000"/>
              </a:lnSpc>
            </a:pPr>
            <a:r>
              <a:rPr lang="en-US" dirty="0"/>
              <a:t>(49-0000) Installation, Maintenance, and Repairs</a:t>
            </a:r>
          </a:p>
          <a:p>
            <a:pPr>
              <a:lnSpc>
                <a:spcPct val="150000"/>
              </a:lnSpc>
            </a:pPr>
            <a:r>
              <a:rPr lang="en-US" dirty="0"/>
              <a:t>(51-0000) Production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(53-0000) Transportation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0858474F-CB8E-4891-8EEC-BFA115FC1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1" y="3567629"/>
            <a:ext cx="1375299" cy="916866"/>
          </a:xfrm>
          <a:prstGeom prst="rect">
            <a:avLst/>
          </a:prstGeom>
        </p:spPr>
      </p:pic>
      <p:pic>
        <p:nvPicPr>
          <p:cNvPr id="14" name="Picture 13" descr="A picture containing person, people, group, line&#10;&#10;Description automatically generated">
            <a:extLst>
              <a:ext uri="{FF2B5EF4-FFF2-40B4-BE49-F238E27FC236}">
                <a16:creationId xmlns:a16="http://schemas.microsoft.com/office/drawing/2014/main" id="{89A2C636-D419-43C6-BC33-DD715934D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4" y="4642752"/>
            <a:ext cx="1363636" cy="1270053"/>
          </a:xfrm>
          <a:prstGeom prst="rect">
            <a:avLst/>
          </a:prstGeom>
        </p:spPr>
      </p:pic>
      <p:pic>
        <p:nvPicPr>
          <p:cNvPr id="16" name="Picture 15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770900D6-C0B4-4325-9724-A6224080F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9425" y="4790674"/>
            <a:ext cx="1298944" cy="974208"/>
          </a:xfrm>
          <a:prstGeom prst="rect">
            <a:avLst/>
          </a:prstGeom>
        </p:spPr>
      </p:pic>
      <p:pic>
        <p:nvPicPr>
          <p:cNvPr id="18" name="Picture 17" descr="Two people in a hospital room&#10;&#10;Description automatically generated with low confidence">
            <a:extLst>
              <a:ext uri="{FF2B5EF4-FFF2-40B4-BE49-F238E27FC236}">
                <a16:creationId xmlns:a16="http://schemas.microsoft.com/office/drawing/2014/main" id="{1B0FC9E7-7212-44BF-9E91-1678FF6F9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8" y="3581760"/>
            <a:ext cx="1645576" cy="902735"/>
          </a:xfrm>
          <a:prstGeom prst="rect">
            <a:avLst/>
          </a:prstGeom>
        </p:spPr>
      </p:pic>
      <p:pic>
        <p:nvPicPr>
          <p:cNvPr id="20" name="Picture 19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18CF2C3-6A71-4DA0-94E0-FE78786CFC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r="20097"/>
          <a:stretch/>
        </p:blipFill>
        <p:spPr>
          <a:xfrm>
            <a:off x="3823666" y="4642752"/>
            <a:ext cx="630542" cy="1298944"/>
          </a:xfrm>
          <a:prstGeom prst="rect">
            <a:avLst/>
          </a:prstGeom>
        </p:spPr>
      </p:pic>
      <p:pic>
        <p:nvPicPr>
          <p:cNvPr id="22" name="Picture 21" descr="A few men looking at a camera&#10;&#10;Description automatically generated with low confidence">
            <a:extLst>
              <a:ext uri="{FF2B5EF4-FFF2-40B4-BE49-F238E27FC236}">
                <a16:creationId xmlns:a16="http://schemas.microsoft.com/office/drawing/2014/main" id="{3132E77E-ED3D-4466-8728-CE24F27F9A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r="22780" b="9089"/>
          <a:stretch/>
        </p:blipFill>
        <p:spPr>
          <a:xfrm>
            <a:off x="3455572" y="3590510"/>
            <a:ext cx="998636" cy="893985"/>
          </a:xfrm>
          <a:prstGeom prst="rect">
            <a:avLst/>
          </a:prstGeom>
        </p:spPr>
      </p:pic>
      <p:pic>
        <p:nvPicPr>
          <p:cNvPr id="26" name="Picture 25" descr="A picture containing person, food, indoor, dish&#10;&#10;Description automatically generated">
            <a:extLst>
              <a:ext uri="{FF2B5EF4-FFF2-40B4-BE49-F238E27FC236}">
                <a16:creationId xmlns:a16="http://schemas.microsoft.com/office/drawing/2014/main" id="{4BE4AE0E-B3B3-485E-99B2-B4DB77CEE7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75" y="4613861"/>
            <a:ext cx="865963" cy="12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3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BAD1-AD3B-44F2-BBD5-7BF5DAC6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745" y="765277"/>
            <a:ext cx="6170612" cy="501234"/>
          </a:xfrm>
        </p:spPr>
        <p:txBody>
          <a:bodyPr/>
          <a:lstStyle/>
          <a:p>
            <a:pPr algn="ctr"/>
            <a:r>
              <a:rPr lang="en-US" dirty="0"/>
              <a:t>Funding Permissives</a:t>
            </a:r>
            <a:br>
              <a:rPr lang="en-US" dirty="0"/>
            </a:br>
            <a:endParaRPr lang="en-US" dirty="0"/>
          </a:p>
        </p:txBody>
      </p:sp>
      <p:pic>
        <p:nvPicPr>
          <p:cNvPr id="18" name="Content Placeholder 17" descr="A couple of men looking at a machine&#10;&#10;Description automatically generated with low confidence">
            <a:extLst>
              <a:ext uri="{FF2B5EF4-FFF2-40B4-BE49-F238E27FC236}">
                <a16:creationId xmlns:a16="http://schemas.microsoft.com/office/drawing/2014/main" id="{05C5DF25-194A-41E8-9124-AD54FD54A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31" y="2857825"/>
            <a:ext cx="1485491" cy="104858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E28842-4E8E-46D9-A064-FAD3072EFB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684" y="300139"/>
            <a:ext cx="4164012" cy="4651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Training Costs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8E1FAA-8720-4583-8FA0-DA211B7668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893" y="1192235"/>
            <a:ext cx="4094783" cy="6627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$2,000 Per </a:t>
            </a:r>
            <a:r>
              <a:rPr lang="en-US" dirty="0">
                <a:highlight>
                  <a:srgbClr val="FFFF00"/>
                </a:highlight>
              </a:rPr>
              <a:t>NEW</a:t>
            </a:r>
            <a:r>
              <a:rPr lang="en-US" dirty="0"/>
              <a:t> Apprentice for the first year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87D0B2-0E96-4413-BED7-A0A998E607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Paid to: Employer by Local Community College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CD9CE4-03A9-49F4-B9E2-A95763EB6B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Tuition, Books, and Fees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E9401EC-9B4F-449D-B7F6-CE555C3AB6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913" y="5147925"/>
            <a:ext cx="4810125" cy="60272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$2,500 per year per </a:t>
            </a:r>
            <a:r>
              <a:rPr lang="en-US" dirty="0">
                <a:highlight>
                  <a:srgbClr val="FFFF00"/>
                </a:highlight>
              </a:rPr>
              <a:t>NEW</a:t>
            </a:r>
            <a:r>
              <a:rPr lang="en-US" dirty="0"/>
              <a:t> Apprentice for two years ($5,000 max)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9CA174-C5A0-432C-A920-EF3F982437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Paid to: Employer by Local Community College</a:t>
            </a:r>
          </a:p>
        </p:txBody>
      </p:sp>
      <p:pic>
        <p:nvPicPr>
          <p:cNvPr id="1026" name="Picture 2" descr="Tuition fees at European universities | European Education Area">
            <a:extLst>
              <a:ext uri="{FF2B5EF4-FFF2-40B4-BE49-F238E27FC236}">
                <a16:creationId xmlns:a16="http://schemas.microsoft.com/office/drawing/2014/main" id="{6ED4B118-3DDC-459A-8DA0-25307DF19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08" y="2849162"/>
            <a:ext cx="1845564" cy="10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9338CC-CCD7-4AA9-BF59-702D42134D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5" r="11711" b="8937"/>
          <a:stretch/>
        </p:blipFill>
        <p:spPr>
          <a:xfrm>
            <a:off x="-1" y="2841319"/>
            <a:ext cx="1753945" cy="10734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3E416C-A93B-475C-85E3-1096F1472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569" y="1229906"/>
            <a:ext cx="6249623" cy="41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4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BAD1-AD3B-44F2-BBD5-7BF5DAC6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745" y="765277"/>
            <a:ext cx="6170612" cy="501234"/>
          </a:xfrm>
        </p:spPr>
        <p:txBody>
          <a:bodyPr/>
          <a:lstStyle/>
          <a:p>
            <a:pPr algn="ctr"/>
            <a:r>
              <a:rPr lang="en-US" dirty="0"/>
              <a:t>Funding Permissives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E28842-4E8E-46D9-A064-FAD3072EFB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664" y="207010"/>
            <a:ext cx="4600810" cy="68974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Salary Match for 1 Year:                              </a:t>
            </a:r>
          </a:p>
          <a:p>
            <a:r>
              <a:rPr lang="en-US" dirty="0">
                <a:solidFill>
                  <a:srgbClr val="FFFF00"/>
                </a:solidFill>
              </a:rPr>
              <a:t>NEW</a:t>
            </a:r>
            <a:r>
              <a:rPr lang="en-US" dirty="0"/>
              <a:t> Apprentices who are NOT in high school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8E1FAA-8720-4583-8FA0-DA211B7668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012" y="1015894"/>
            <a:ext cx="4600809" cy="599497"/>
          </a:xfrm>
        </p:spPr>
        <p:txBody>
          <a:bodyPr>
            <a:noAutofit/>
          </a:bodyPr>
          <a:lstStyle/>
          <a:p>
            <a:r>
              <a:rPr lang="en-US" sz="2000" dirty="0"/>
              <a:t>50% reimbursement based on the </a:t>
            </a:r>
            <a:r>
              <a:rPr lang="en-US" sz="2000" u="sng" dirty="0"/>
              <a:t>registered</a:t>
            </a:r>
            <a:r>
              <a:rPr lang="en-US" sz="2000" dirty="0"/>
              <a:t> wage scale *reimbursement cap of  $15/hr.</a:t>
            </a:r>
          </a:p>
          <a:p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87D0B2-0E96-4413-BED7-A0A998E607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Paid to: Employer by Local Community College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CD9CE4-03A9-49F4-B9E2-A95763EB6B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9664" y="4177927"/>
            <a:ext cx="4475535" cy="64811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Salary Match for 1 Year: </a:t>
            </a:r>
          </a:p>
          <a:p>
            <a:r>
              <a:rPr lang="en-US" dirty="0">
                <a:solidFill>
                  <a:srgbClr val="FFFF00"/>
                </a:solidFill>
              </a:rPr>
              <a:t>NEW</a:t>
            </a:r>
            <a:r>
              <a:rPr lang="en-US" dirty="0"/>
              <a:t> Apprentices who ARE in high school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E9401EC-9B4F-449D-B7F6-CE555C3AB6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2011" y="4961786"/>
            <a:ext cx="4573188" cy="10208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50% </a:t>
            </a:r>
            <a:r>
              <a:rPr lang="en-US" sz="2600"/>
              <a:t>reimbursement based on </a:t>
            </a:r>
            <a:r>
              <a:rPr lang="en-US" sz="2600" dirty="0"/>
              <a:t>the </a:t>
            </a:r>
            <a:r>
              <a:rPr lang="en-US" sz="2600" u="sng" dirty="0"/>
              <a:t>registered</a:t>
            </a:r>
            <a:r>
              <a:rPr lang="en-US" sz="2600" dirty="0"/>
              <a:t> wage scale *reimbursement cap of  $14/hr.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9CA174-C5A0-432C-A920-EF3F982437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Paid to:  Employer by Local Community College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B8185D-C8EA-496E-AA61-6EF27DC88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569" y="1229906"/>
            <a:ext cx="6249623" cy="4158840"/>
          </a:xfrm>
          <a:prstGeom prst="rect">
            <a:avLst/>
          </a:prstGeom>
        </p:spPr>
      </p:pic>
      <p:pic>
        <p:nvPicPr>
          <p:cNvPr id="2050" name="Picture 2" descr="employers: $27 bn direct support, 100% wage subsidy &amp; 'not laying off  workers' rule: Lessons from world can help companies, employees in times of  Covid - The Economic Times">
            <a:extLst>
              <a:ext uri="{FF2B5EF4-FFF2-40B4-BE49-F238E27FC236}">
                <a16:creationId xmlns:a16="http://schemas.microsoft.com/office/drawing/2014/main" id="{50F10139-9629-4C26-B59F-C7482C856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t="19870" r="933" b="13632"/>
          <a:stretch/>
        </p:blipFill>
        <p:spPr bwMode="auto">
          <a:xfrm>
            <a:off x="0" y="2826364"/>
            <a:ext cx="2086252" cy="111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mployers: $27 bn direct support, 100% wage subsidy &amp; 'not laying off  workers' rule: Lessons from world can help companies, employees in times of  Covid - The Economic Times">
            <a:extLst>
              <a:ext uri="{FF2B5EF4-FFF2-40B4-BE49-F238E27FC236}">
                <a16:creationId xmlns:a16="http://schemas.microsoft.com/office/drawing/2014/main" id="{B514B100-5A5B-4444-B3B9-9FD3E2DBE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2" t="19870" r="933" b="13632"/>
          <a:stretch/>
        </p:blipFill>
        <p:spPr bwMode="auto">
          <a:xfrm>
            <a:off x="1997000" y="2819475"/>
            <a:ext cx="2256721" cy="111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228096-B277-44EC-91D4-A25ED47A02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25" t="3961" r="39054" b="-3961"/>
          <a:stretch/>
        </p:blipFill>
        <p:spPr>
          <a:xfrm>
            <a:off x="4231902" y="2826364"/>
            <a:ext cx="757649" cy="117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2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93D3-3F95-4120-B32A-215F668F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Requirements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869B2-095A-4A5A-A50C-87BBA562E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378" y="2122441"/>
            <a:ext cx="6248942" cy="4157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8AA3BC-72B7-4153-9601-A761FE45423B}"/>
              </a:ext>
            </a:extLst>
          </p:cNvPr>
          <p:cNvSpPr txBox="1"/>
          <p:nvPr/>
        </p:nvSpPr>
        <p:spPr>
          <a:xfrm>
            <a:off x="145463" y="2122441"/>
            <a:ext cx="5191934" cy="2811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Funds must be obligated by December 31, 2024</a:t>
            </a:r>
          </a:p>
          <a:p>
            <a:endParaRPr lang="en-US" sz="2000" dirty="0"/>
          </a:p>
          <a:p>
            <a:r>
              <a:rPr lang="en-US" sz="2000" dirty="0"/>
              <a:t>Funds must be spent by December 31, 2026</a:t>
            </a:r>
          </a:p>
          <a:p>
            <a:endParaRPr lang="en-US" sz="2000" dirty="0"/>
          </a:p>
          <a:p>
            <a:pPr marL="0" marR="0"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Invoices must be processed at the local Community </a:t>
            </a:r>
          </a:p>
          <a:p>
            <a:pPr marL="0" marR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within 45 days of the first day of class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Yearly monitoring reviews will be held each June with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ApprenticeshipNC and the Community College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511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3040A0F93A7545AD72A02A0AFFEC61" ma:contentTypeVersion="13" ma:contentTypeDescription="Create a new document." ma:contentTypeScope="" ma:versionID="49b6940598edcbd979f3e3e4b517d89c">
  <xsd:schema xmlns:xsd="http://www.w3.org/2001/XMLSchema" xmlns:xs="http://www.w3.org/2001/XMLSchema" xmlns:p="http://schemas.microsoft.com/office/2006/metadata/properties" xmlns:ns2="c52c4c74-8e53-4fe1-a895-ca8b0a79dba4" xmlns:ns3="74710c4f-01c6-4e57-863c-a6d8e27f0093" targetNamespace="http://schemas.microsoft.com/office/2006/metadata/properties" ma:root="true" ma:fieldsID="8fdfee08bc171ef9c130e84b91abfb09" ns2:_="" ns3:_="">
    <xsd:import namespace="c52c4c74-8e53-4fe1-a895-ca8b0a79dba4"/>
    <xsd:import namespace="74710c4f-01c6-4e57-863c-a6d8e27f00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c4c74-8e53-4fe1-a895-ca8b0a79db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10c4f-01c6-4e57-863c-a6d8e27f009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79D0EB-67A6-44A1-95EF-D09CB3697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2c4c74-8e53-4fe1-a895-ca8b0a79dba4"/>
    <ds:schemaRef ds:uri="74710c4f-01c6-4e57-863c-a6d8e27f00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DA4E0D-7BA9-4B39-931D-80661CFC97FE}">
  <ds:schemaRefs>
    <ds:schemaRef ds:uri="74710c4f-01c6-4e57-863c-a6d8e27f0093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c52c4c74-8e53-4fe1-a895-ca8b0a79dba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6D4CFB-399C-48CF-9A18-9E40ABC967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355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Background and General Information</vt:lpstr>
      <vt:lpstr>PowerPoint Presentation</vt:lpstr>
      <vt:lpstr>Background and General Information:</vt:lpstr>
      <vt:lpstr>Funding Permissives </vt:lpstr>
      <vt:lpstr>Funding Permissives </vt:lpstr>
      <vt:lpstr>Funding 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Elizabeth Standafer</dc:creator>
  <cp:lastModifiedBy>Dolores Quesenberry</cp:lastModifiedBy>
  <cp:revision>9</cp:revision>
  <dcterms:created xsi:type="dcterms:W3CDTF">2022-05-19T15:12:25Z</dcterms:created>
  <dcterms:modified xsi:type="dcterms:W3CDTF">2022-06-21T17:44:14Z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0x010100F83040A0F93A7545AD72A02A0AFFEC61</vt:lpwstr>
  </property>
</Properties>
</file>