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1" r:id="rId4"/>
    <p:sldId id="262" r:id="rId5"/>
    <p:sldId id="264" r:id="rId6"/>
    <p:sldId id="263" r:id="rId7"/>
    <p:sldId id="268" r:id="rId8"/>
    <p:sldId id="26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8"/>
    <p:restoredTop sz="94641"/>
  </p:normalViewPr>
  <p:slideViewPr>
    <p:cSldViewPr snapToGrid="0" snapToObjects="1">
      <p:cViewPr varScale="1">
        <p:scale>
          <a:sx n="86" d="100"/>
          <a:sy n="86" d="100"/>
        </p:scale>
        <p:origin x="114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952438399835469E-2"/>
          <c:y val="0"/>
          <c:w val="0.97304756160016448"/>
          <c:h val="0.835936367148053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Sheet1!$A$5:$A$8</c:f>
              <c:strCache>
                <c:ptCount val="4"/>
                <c:pt idx="0">
                  <c:v>PY 2016-2017</c:v>
                </c:pt>
                <c:pt idx="1">
                  <c:v>PY 2017-2018</c:v>
                </c:pt>
                <c:pt idx="2">
                  <c:v>PY 2018-2019</c:v>
                </c:pt>
                <c:pt idx="3">
                  <c:v>PY 2019-2020</c:v>
                </c:pt>
              </c:strCache>
            </c:strRef>
          </c:cat>
          <c:val>
            <c:numRef>
              <c:f>Sheet1!$B$5:$B$8</c:f>
              <c:numCache>
                <c:formatCode>General</c:formatCode>
                <c:ptCount val="4"/>
                <c:pt idx="0">
                  <c:v>596</c:v>
                </c:pt>
                <c:pt idx="1">
                  <c:v>741</c:v>
                </c:pt>
                <c:pt idx="2">
                  <c:v>824</c:v>
                </c:pt>
                <c:pt idx="3">
                  <c:v>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D7-49EE-871F-84D59E99B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overlap val="-15"/>
        <c:axId val="477993920"/>
        <c:axId val="477991624"/>
      </c:barChart>
      <c:catAx>
        <c:axId val="47799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991624"/>
        <c:crosses val="autoZero"/>
        <c:auto val="1"/>
        <c:lblAlgn val="ctr"/>
        <c:lblOffset val="100"/>
        <c:noMultiLvlLbl val="0"/>
      </c:catAx>
      <c:valAx>
        <c:axId val="4779916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79939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3.6052557247628549E-2"/>
          <c:w val="0.97304756160016448"/>
          <c:h val="0.835925616288185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Sheet1!$A$11:$A$14</c:f>
              <c:strCache>
                <c:ptCount val="4"/>
                <c:pt idx="0">
                  <c:v>PY 2016-2017</c:v>
                </c:pt>
                <c:pt idx="1">
                  <c:v>PY 2017-2018</c:v>
                </c:pt>
                <c:pt idx="2">
                  <c:v>PY 2018-2019</c:v>
                </c:pt>
                <c:pt idx="3">
                  <c:v>PY 2019-2020</c:v>
                </c:pt>
              </c:strCache>
            </c:strRef>
          </c:cat>
          <c:val>
            <c:numRef>
              <c:f>Sheet1!$B$11:$B$14</c:f>
              <c:numCache>
                <c:formatCode>General</c:formatCode>
                <c:ptCount val="4"/>
                <c:pt idx="0">
                  <c:v>5434</c:v>
                </c:pt>
                <c:pt idx="1">
                  <c:v>6326</c:v>
                </c:pt>
                <c:pt idx="2">
                  <c:v>7679</c:v>
                </c:pt>
                <c:pt idx="3">
                  <c:v>11204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A-47B7-9501-500A799B22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75223248"/>
        <c:axId val="475223904"/>
      </c:barChart>
      <c:catAx>
        <c:axId val="47522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5223904"/>
        <c:crosses val="autoZero"/>
        <c:auto val="1"/>
        <c:lblAlgn val="ctr"/>
        <c:lblOffset val="100"/>
        <c:noMultiLvlLbl val="0"/>
      </c:catAx>
      <c:valAx>
        <c:axId val="4752239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52232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Approved Applications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444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C3-4E00-A7AE-E921EF8123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198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C3-4E00-A7AE-E921EF8123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246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C3-4E00-A7AE-E921EF8123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PowerPoint]Sheet1'!$H$13:$H$15</c:f>
              <c:strCache>
                <c:ptCount val="3"/>
                <c:pt idx="0">
                  <c:v>Total</c:v>
                </c:pt>
                <c:pt idx="1">
                  <c:v>CE</c:v>
                </c:pt>
                <c:pt idx="2">
                  <c:v>CU</c:v>
                </c:pt>
              </c:strCache>
            </c:strRef>
          </c:cat>
          <c:val>
            <c:numRef>
              <c:f>'[Chart in Microsoft PowerPoint]Sheet1'!$I$13:$I$15</c:f>
              <c:numCache>
                <c:formatCode>General</c:formatCode>
                <c:ptCount val="3"/>
                <c:pt idx="0">
                  <c:v>371</c:v>
                </c:pt>
                <c:pt idx="1">
                  <c:v>141</c:v>
                </c:pt>
                <c:pt idx="2">
                  <c:v>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5C-419D-B08E-B7B9002FEE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05818320"/>
        <c:axId val="2018046336"/>
      </c:barChart>
      <c:catAx>
        <c:axId val="2105818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8046336"/>
        <c:crosses val="autoZero"/>
        <c:auto val="1"/>
        <c:lblAlgn val="ctr"/>
        <c:lblOffset val="100"/>
        <c:noMultiLvlLbl val="0"/>
      </c:catAx>
      <c:valAx>
        <c:axId val="2018046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581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470525"/>
            <a:ext cx="2514600" cy="6731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524000" y="5128591"/>
            <a:ext cx="9144000" cy="12920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9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8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0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38" y="3891964"/>
            <a:ext cx="854324" cy="213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62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9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5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2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6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0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BB937-49CE-B041-8C03-C6044AD3D523}" type="datetimeFigureOut">
              <a:rPr lang="en-US" smtClean="0"/>
              <a:t>03/04/2020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3F61-B889-A846-9113-71DEF6B4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5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b="1" dirty="0">
                <a:ln w="0">
                  <a:solidFill>
                    <a:srgbClr val="5B9BD5"/>
                  </a:solidFill>
                </a:ln>
                <a:solidFill>
                  <a:prstClr val="black"/>
                </a:solidFill>
              </a:rPr>
              <a:t>2020 ApprenticeshipNC </a:t>
            </a:r>
            <a:br>
              <a:rPr lang="en-US" sz="7200" b="1" dirty="0">
                <a:ln w="0">
                  <a:solidFill>
                    <a:srgbClr val="5B9BD5"/>
                  </a:solidFill>
                </a:ln>
                <a:solidFill>
                  <a:prstClr val="black"/>
                </a:solidFill>
              </a:rPr>
            </a:br>
            <a:r>
              <a:rPr lang="en-US" sz="7200" b="1" dirty="0">
                <a:ln w="0">
                  <a:solidFill>
                    <a:srgbClr val="5B9BD5"/>
                  </a:solidFill>
                </a:ln>
                <a:solidFill>
                  <a:prstClr val="black"/>
                </a:solidFill>
              </a:rPr>
              <a:t>The Time is 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5400" dirty="0">
                <a:solidFill>
                  <a:srgbClr val="3B3E40"/>
                </a:solidFill>
              </a:rPr>
              <a:t>Create Your Workforce with ApprenticeshipNC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5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7BB0F8-34DB-4B9B-B125-54EFB0560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59" y="71291"/>
            <a:ext cx="11892742" cy="76512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A4F7B34-115D-49A5-8E4B-DE3C1F1E38A9}"/>
              </a:ext>
            </a:extLst>
          </p:cNvPr>
          <p:cNvSpPr/>
          <p:nvPr/>
        </p:nvSpPr>
        <p:spPr>
          <a:xfrm>
            <a:off x="319088" y="5200650"/>
            <a:ext cx="1974056" cy="1381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B14436-B72A-4890-A319-D2D77427CDE7}"/>
              </a:ext>
            </a:extLst>
          </p:cNvPr>
          <p:cNvSpPr txBox="1"/>
          <p:nvPr/>
        </p:nvSpPr>
        <p:spPr>
          <a:xfrm>
            <a:off x="304086" y="5136687"/>
            <a:ext cx="20104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Youth Apprenticeship Manager</a:t>
            </a:r>
          </a:p>
        </p:txBody>
      </p:sp>
    </p:spTree>
    <p:extLst>
      <p:ext uri="{BB962C8B-B14F-4D97-AF65-F5344CB8AC3E}">
        <p14:creationId xmlns:p14="http://schemas.microsoft.com/office/powerpoint/2010/main" val="3145706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2E3D-DBF0-448F-ACA8-1A4C67CE9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Sponsor Registrations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B250B05-40D4-47BA-8AD0-1E7E8A0C23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493376"/>
              </p:ext>
            </p:extLst>
          </p:nvPr>
        </p:nvGraphicFramePr>
        <p:xfrm>
          <a:off x="912795" y="1919073"/>
          <a:ext cx="10366409" cy="422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9BB751-8BE7-42CE-A365-7A5DC4537FD0}"/>
              </a:ext>
            </a:extLst>
          </p:cNvPr>
          <p:cNvSpPr txBox="1"/>
          <p:nvPr/>
        </p:nvSpPr>
        <p:spPr>
          <a:xfrm>
            <a:off x="9255514" y="5875437"/>
            <a:ext cx="150541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As of 1/1/2020</a:t>
            </a:r>
          </a:p>
        </p:txBody>
      </p:sp>
    </p:spTree>
    <p:extLst>
      <p:ext uri="{BB962C8B-B14F-4D97-AF65-F5344CB8AC3E}">
        <p14:creationId xmlns:p14="http://schemas.microsoft.com/office/powerpoint/2010/main" val="1478076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6266C-F234-4DA7-979A-E0D1FEFE9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Apprentice Registrations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6C51EE3-D256-4005-847B-436A5923BF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554056"/>
              </p:ext>
            </p:extLst>
          </p:nvPr>
        </p:nvGraphicFramePr>
        <p:xfrm>
          <a:off x="1242494" y="1690688"/>
          <a:ext cx="10366409" cy="4227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6F5AF2F-F2C8-4A84-B1E0-B22F1F9F312C}"/>
              </a:ext>
            </a:extLst>
          </p:cNvPr>
          <p:cNvSpPr txBox="1"/>
          <p:nvPr/>
        </p:nvSpPr>
        <p:spPr>
          <a:xfrm>
            <a:off x="9311269" y="5817491"/>
            <a:ext cx="150541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As of 1/1/2020</a:t>
            </a:r>
          </a:p>
        </p:txBody>
      </p:sp>
    </p:spTree>
    <p:extLst>
      <p:ext uri="{BB962C8B-B14F-4D97-AF65-F5344CB8AC3E}">
        <p14:creationId xmlns:p14="http://schemas.microsoft.com/office/powerpoint/2010/main" val="31197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E7782-DD8B-4B7A-AFC7-B0BF1A4C6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State Apprenticeship Expansion Education Awards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1/1/2020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F7D00B-9854-4640-9A27-F6DFC280C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832" y="1888623"/>
            <a:ext cx="10243970" cy="401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24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C9E5E-FD9D-407D-B32F-47DBD6BB4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Apprenticeship State Expansion:</a:t>
            </a:r>
            <a:br>
              <a:rPr lang="en-US" dirty="0"/>
            </a:br>
            <a:r>
              <a:rPr lang="en-US" dirty="0"/>
              <a:t>Education Assistance Update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2FCF0275-3688-4EAA-B584-09E257A796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350120"/>
              </p:ext>
            </p:extLst>
          </p:nvPr>
        </p:nvGraphicFramePr>
        <p:xfrm>
          <a:off x="1475509" y="196056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8710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83D6-29B8-4364-AF64-EF59D30E6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761" y="365125"/>
            <a:ext cx="10515600" cy="1325563"/>
          </a:xfrm>
        </p:spPr>
        <p:txBody>
          <a:bodyPr/>
          <a:lstStyle/>
          <a:p>
            <a:r>
              <a:rPr lang="en-US" dirty="0"/>
              <a:t>Partnership to Advance Youth Apprenticeship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1BF8F-F9F5-4504-99E7-91B53F86F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4761" y="1825625"/>
            <a:ext cx="10515600" cy="4351338"/>
          </a:xfrm>
        </p:spPr>
        <p:txBody>
          <a:bodyPr/>
          <a:lstStyle/>
          <a:p>
            <a:pPr marL="457200" indent="-457200"/>
            <a:r>
              <a:rPr lang="en-US" sz="3600" dirty="0"/>
              <a:t>Grant received:  $150,000</a:t>
            </a:r>
          </a:p>
          <a:p>
            <a:pPr marL="457200" indent="-457200"/>
            <a:r>
              <a:rPr lang="en-US" sz="3600" dirty="0"/>
              <a:t>Hired 2 Apprenticeship Coordinators</a:t>
            </a:r>
          </a:p>
          <a:p>
            <a:pPr marL="457200" indent="-457200"/>
            <a:r>
              <a:rPr lang="en-US" sz="3600" dirty="0"/>
              <a:t>Target Industry Sectors</a:t>
            </a:r>
          </a:p>
          <a:p>
            <a:pPr marL="914400" indent="-457200"/>
            <a:endParaRPr lang="en-US" sz="10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Hospitality - Western NC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Financial/Information Technology - Piedmont NC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Agribusiness - Northeastern NC</a:t>
            </a:r>
          </a:p>
          <a:p>
            <a:pPr lvl="1"/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30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541CE-6F81-4485-BDC3-29B86AFD4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292532" cy="1600200"/>
          </a:xfrm>
        </p:spPr>
        <p:txBody>
          <a:bodyPr>
            <a:normAutofit/>
          </a:bodyPr>
          <a:lstStyle/>
          <a:p>
            <a:r>
              <a:rPr lang="en-US" sz="5400" dirty="0"/>
              <a:t>Roger Collins</a:t>
            </a:r>
          </a:p>
        </p:txBody>
      </p:sp>
      <p:pic>
        <p:nvPicPr>
          <p:cNvPr id="19" name="Picture Placeholder 18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23933D01-29FB-4500-995A-F30BBE15F5E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3434" t="-503" r="6602" b="10892"/>
          <a:stretch/>
        </p:blipFill>
        <p:spPr>
          <a:xfrm>
            <a:off x="7564581" y="436846"/>
            <a:ext cx="4256807" cy="5432141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6D0EF-3544-4F47-BAFD-7C90D308A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6292532" cy="3811588"/>
          </a:xfrm>
        </p:spPr>
        <p:txBody>
          <a:bodyPr>
            <a:normAutofit/>
          </a:bodyPr>
          <a:lstStyle/>
          <a:p>
            <a:r>
              <a:rPr lang="en-US" sz="3200" dirty="0"/>
              <a:t>Apprenticeship Manager and Technical Training Specialist for </a:t>
            </a:r>
          </a:p>
          <a:p>
            <a:r>
              <a:rPr lang="en-US" sz="3600" dirty="0"/>
              <a:t>Siemens Energy Inc.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5006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prenticeshipNC Colors">
      <a:dk1>
        <a:srgbClr val="3B3E40"/>
      </a:dk1>
      <a:lt1>
        <a:srgbClr val="969A9D"/>
      </a:lt1>
      <a:dk2>
        <a:srgbClr val="CCCDCE"/>
      </a:dk2>
      <a:lt2>
        <a:srgbClr val="ECEBEA"/>
      </a:lt2>
      <a:accent1>
        <a:srgbClr val="003F76"/>
      </a:accent1>
      <a:accent2>
        <a:srgbClr val="4886AF"/>
      </a:accent2>
      <a:accent3>
        <a:srgbClr val="3499C1"/>
      </a:accent3>
      <a:accent4>
        <a:srgbClr val="DEE8EE"/>
      </a:accent4>
      <a:accent5>
        <a:srgbClr val="A0BEA6"/>
      </a:accent5>
      <a:accent6>
        <a:srgbClr val="109D93"/>
      </a:accent6>
      <a:hlink>
        <a:srgbClr val="E5AC1F"/>
      </a:hlink>
      <a:folHlink>
        <a:srgbClr val="F0CE8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79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2020 ApprenticeshipNC  The Time is NOW</vt:lpstr>
      <vt:lpstr>PowerPoint Presentation</vt:lpstr>
      <vt:lpstr>Sponsor Registrations</vt:lpstr>
      <vt:lpstr>Apprentice Registrations</vt:lpstr>
      <vt:lpstr>State Apprenticeship Expansion Education Awards 1/1/2020</vt:lpstr>
      <vt:lpstr>Apprenticeship State Expansion: Education Assistance Update</vt:lpstr>
      <vt:lpstr>Partnership to Advance Youth Apprenticeship</vt:lpstr>
      <vt:lpstr>Roger Collins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Miller</dc:creator>
  <cp:lastModifiedBy>Ryan McCarty</cp:lastModifiedBy>
  <cp:revision>15</cp:revision>
  <cp:lastPrinted>2020-03-03T13:05:59Z</cp:lastPrinted>
  <dcterms:created xsi:type="dcterms:W3CDTF">2020-02-18T20:01:27Z</dcterms:created>
  <dcterms:modified xsi:type="dcterms:W3CDTF">2020-03-04T14:52:34Z</dcterms:modified>
</cp:coreProperties>
</file>